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2"/>
  </p:notesMasterIdLst>
  <p:sldIdLst>
    <p:sldId id="256" r:id="rId2"/>
    <p:sldId id="257" r:id="rId3"/>
    <p:sldId id="258" r:id="rId4"/>
    <p:sldId id="259" r:id="rId5"/>
    <p:sldId id="260" r:id="rId6"/>
    <p:sldId id="261" r:id="rId7"/>
    <p:sldId id="263" r:id="rId8"/>
    <p:sldId id="265" r:id="rId9"/>
    <p:sldId id="267" r:id="rId10"/>
    <p:sldId id="269" r:id="rId11"/>
    <p:sldId id="271" r:id="rId12"/>
    <p:sldId id="273" r:id="rId13"/>
    <p:sldId id="275" r:id="rId14"/>
    <p:sldId id="277" r:id="rId15"/>
    <p:sldId id="279" r:id="rId16"/>
    <p:sldId id="281" r:id="rId17"/>
    <p:sldId id="283" r:id="rId18"/>
    <p:sldId id="285" r:id="rId19"/>
    <p:sldId id="287" r:id="rId20"/>
    <p:sldId id="289" r:id="rId21"/>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Google Sans" panose="020B0604020202020204" charset="0"/>
      <p:regular r:id="rId29"/>
      <p:bold r:id="rId30"/>
      <p:italic r:id="rId31"/>
      <p:boldItalic r:id="rId32"/>
    </p:embeddedFont>
    <p:embeddedFont>
      <p:font typeface="Google Sans Medium" panose="020B0604020202020204" charset="0"/>
      <p:regular r:id="rId33"/>
      <p:bold r:id="rId34"/>
      <p:italic r:id="rId35"/>
      <p:boldItalic r:id="rId36"/>
    </p:embeddedFont>
    <p:embeddedFont>
      <p:font typeface="Roboto" panose="02000000000000000000" pitchFamily="2" charset="0"/>
      <p:regular r:id="rId37"/>
      <p:bold r:id="rId38"/>
      <p:italic r:id="rId39"/>
      <p:boldItalic r:id="rId40"/>
    </p:embeddedFont>
    <p:embeddedFont>
      <p:font typeface="Roboto Medium" panose="02000000000000000000" pitchFamily="2" charset="0"/>
      <p:regular r:id="rId41"/>
      <p:bold r:id="rId42"/>
      <p:italic r:id="rId43"/>
      <p:boldItalic r:id="rId4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5">
          <p15:clr>
            <a:srgbClr val="9AA0A6"/>
          </p15:clr>
        </p15:guide>
        <p15:guide id="2" orient="horz" pos="4815">
          <p15:clr>
            <a:srgbClr val="9AA0A6"/>
          </p15:clr>
        </p15:guide>
        <p15:guide id="3" pos="72">
          <p15:clr>
            <a:srgbClr val="9AA0A6"/>
          </p15:clr>
        </p15:guide>
        <p15:guide id="4" pos="10860">
          <p15:clr>
            <a:srgbClr val="9AA0A6"/>
          </p15:clr>
        </p15:guide>
        <p15:guide id="5" pos="108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5D0808-BE21-4F33-8C6E-9EA381BA27E4}">
  <a:tblStyle styleId="{575D0808-BE21-4F33-8C6E-9EA381BA27E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744" y="84"/>
      </p:cViewPr>
      <p:guideLst>
        <p:guide orient="horz" pos="2385"/>
        <p:guide orient="horz" pos="4815"/>
        <p:guide pos="72"/>
        <p:guide pos="10860"/>
        <p:guide pos="108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9.fntdata"/></Relationships>
</file>

<file path=ppt/media/image1.jpg>
</file>

<file path=ppt/media/image10.png>
</file>

<file path=ppt/media/image11.png>
</file>

<file path=ppt/media/image12.png>
</file>

<file path=ppt/media/image13.png>
</file>

<file path=ppt/media/image14.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5241eb572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5241eb572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b86512a5a0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b86512a5a0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b86512a5a0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b86512a5a0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b86512a5a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b86512a5a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b86512a5a0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b86512a5a0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b86512a5a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b86512a5a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86512a5a0_0_2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86512a5a0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b86512a5a0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b86512a5a0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b86512a5a0_0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b86512a5a0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b86512a5a0_0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b86512a5a0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b86512a5a0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b86512a5a0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7bdf755f79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7bdf755f7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558285f1d5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558285f1d5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7bdf755f79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7bdf755f7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bdf755f79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bdf755f7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b86512a5a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b86512a5a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b86512a5a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b86512a5a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b86512a5a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b86512a5a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b86512a5a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b86512a5a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86512a5a0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86512a5a0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45920" y="1138428"/>
            <a:ext cx="15087600" cy="5349240"/>
          </a:xfrm>
        </p:spPr>
        <p:txBody>
          <a:bodyPr anchor="b">
            <a:normAutofit/>
          </a:bodyPr>
          <a:lstStyle>
            <a:lvl1pPr algn="l">
              <a:lnSpc>
                <a:spcPct val="85000"/>
              </a:lnSpc>
              <a:defRPr sz="12000" spc="-75"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650077" y="6683430"/>
            <a:ext cx="15087600" cy="1714500"/>
          </a:xfrm>
        </p:spPr>
        <p:txBody>
          <a:bodyPr lIns="91440" rIns="91440">
            <a:normAutofit/>
          </a:bodyPr>
          <a:lstStyle>
            <a:lvl1pPr marL="0" indent="0" algn="l">
              <a:buNone/>
              <a:defRPr sz="3600" cap="all" spc="300" baseline="0">
                <a:solidFill>
                  <a:schemeClr val="tx2"/>
                </a:solidFill>
                <a:latin typeface="+mj-lt"/>
              </a:defRPr>
            </a:lvl1pPr>
            <a:lvl2pPr marL="685800" indent="0" algn="ctr">
              <a:buNone/>
              <a:defRPr sz="3600"/>
            </a:lvl2pPr>
            <a:lvl3pPr marL="1371600" indent="0" algn="ctr">
              <a:buNone/>
              <a:defRPr sz="36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86153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52080806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3087350" y="622168"/>
            <a:ext cx="3943350" cy="86361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622167"/>
            <a:ext cx="11601450" cy="8636133"/>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67525084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_Title">
  <p:cSld name="01_Title">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914400" y="3072500"/>
            <a:ext cx="8153700" cy="4138800"/>
          </a:xfrm>
          <a:prstGeom prst="rect">
            <a:avLst/>
          </a:prstGeom>
        </p:spPr>
        <p:txBody>
          <a:bodyPr spcFirstLastPara="1" wrap="square" lIns="0" tIns="0" rIns="182850" bIns="0" anchor="ctr" anchorCtr="0">
            <a:noAutofit/>
          </a:bodyPr>
          <a:lstStyle>
            <a:lvl1pPr lvl="0" rtl="0">
              <a:lnSpc>
                <a:spcPct val="100000"/>
              </a:lnSpc>
              <a:spcBef>
                <a:spcPts val="0"/>
              </a:spcBef>
              <a:spcAft>
                <a:spcPts val="0"/>
              </a:spcAft>
              <a:buNone/>
              <a:defRPr sz="6000"/>
            </a:lvl1pPr>
            <a:lvl2pPr lvl="1" rtl="0">
              <a:lnSpc>
                <a:spcPct val="100000"/>
              </a:lnSpc>
              <a:spcBef>
                <a:spcPts val="0"/>
              </a:spcBef>
              <a:spcAft>
                <a:spcPts val="0"/>
              </a:spcAft>
              <a:buNone/>
              <a:defRPr sz="6000"/>
            </a:lvl2pPr>
            <a:lvl3pPr lvl="2" rtl="0">
              <a:lnSpc>
                <a:spcPct val="100000"/>
              </a:lnSpc>
              <a:spcBef>
                <a:spcPts val="0"/>
              </a:spcBef>
              <a:spcAft>
                <a:spcPts val="0"/>
              </a:spcAft>
              <a:buNone/>
              <a:defRPr sz="6000"/>
            </a:lvl3pPr>
            <a:lvl4pPr lvl="3" rtl="0">
              <a:lnSpc>
                <a:spcPct val="100000"/>
              </a:lnSpc>
              <a:spcBef>
                <a:spcPts val="0"/>
              </a:spcBef>
              <a:spcAft>
                <a:spcPts val="0"/>
              </a:spcAft>
              <a:buNone/>
              <a:defRPr sz="6000"/>
            </a:lvl4pPr>
            <a:lvl5pPr lvl="4" rtl="0">
              <a:lnSpc>
                <a:spcPct val="100000"/>
              </a:lnSpc>
              <a:spcBef>
                <a:spcPts val="0"/>
              </a:spcBef>
              <a:spcAft>
                <a:spcPts val="0"/>
              </a:spcAft>
              <a:buNone/>
              <a:defRPr sz="6000"/>
            </a:lvl5pPr>
            <a:lvl6pPr lvl="5" rtl="0">
              <a:lnSpc>
                <a:spcPct val="100000"/>
              </a:lnSpc>
              <a:spcBef>
                <a:spcPts val="0"/>
              </a:spcBef>
              <a:spcAft>
                <a:spcPts val="0"/>
              </a:spcAft>
              <a:buNone/>
              <a:defRPr sz="6000"/>
            </a:lvl6pPr>
            <a:lvl7pPr lvl="6" rtl="0">
              <a:lnSpc>
                <a:spcPct val="100000"/>
              </a:lnSpc>
              <a:spcBef>
                <a:spcPts val="0"/>
              </a:spcBef>
              <a:spcAft>
                <a:spcPts val="0"/>
              </a:spcAft>
              <a:buNone/>
              <a:defRPr sz="6000"/>
            </a:lvl7pPr>
            <a:lvl8pPr lvl="7" rtl="0">
              <a:lnSpc>
                <a:spcPct val="100000"/>
              </a:lnSpc>
              <a:spcBef>
                <a:spcPts val="0"/>
              </a:spcBef>
              <a:spcAft>
                <a:spcPts val="0"/>
              </a:spcAft>
              <a:buNone/>
              <a:defRPr sz="6000"/>
            </a:lvl8pPr>
            <a:lvl9pPr lvl="8" rtl="0">
              <a:lnSpc>
                <a:spcPct val="100000"/>
              </a:lnSpc>
              <a:spcBef>
                <a:spcPts val="0"/>
              </a:spcBef>
              <a:spcAft>
                <a:spcPts val="0"/>
              </a:spcAft>
              <a:buNone/>
              <a:defRPr sz="6000"/>
            </a:lvl9pPr>
          </a:lstStyle>
          <a:p>
            <a:endParaRPr/>
          </a:p>
        </p:txBody>
      </p:sp>
      <p:sp>
        <p:nvSpPr>
          <p:cNvPr id="10" name="Google Shape;10;p2"/>
          <p:cNvSpPr txBox="1">
            <a:spLocks noGrp="1"/>
          </p:cNvSpPr>
          <p:nvPr>
            <p:ph type="subTitle" idx="1"/>
          </p:nvPr>
        </p:nvSpPr>
        <p:spPr>
          <a:xfrm>
            <a:off x="911450" y="7529100"/>
            <a:ext cx="4008000" cy="1859700"/>
          </a:xfrm>
          <a:prstGeom prst="rect">
            <a:avLst/>
          </a:prstGeom>
        </p:spPr>
        <p:txBody>
          <a:bodyPr spcFirstLastPara="1" wrap="square" lIns="0" tIns="0" rIns="0" bIns="0" anchor="b" anchorCtr="0">
            <a:noAutofit/>
          </a:bodyPr>
          <a:lstStyle>
            <a:lvl1pPr lvl="0" rtl="0">
              <a:lnSpc>
                <a:spcPct val="115000"/>
              </a:lnSpc>
              <a:spcBef>
                <a:spcPts val="0"/>
              </a:spcBef>
              <a:spcAft>
                <a:spcPts val="0"/>
              </a:spcAft>
              <a:buNone/>
              <a:defRPr sz="2600"/>
            </a:lvl1pPr>
            <a:lvl2pPr lvl="1" rtl="0">
              <a:lnSpc>
                <a:spcPct val="115000"/>
              </a:lnSpc>
              <a:spcBef>
                <a:spcPts val="0"/>
              </a:spcBef>
              <a:spcAft>
                <a:spcPts val="0"/>
              </a:spcAft>
              <a:buNone/>
              <a:defRPr sz="2600"/>
            </a:lvl2pPr>
            <a:lvl3pPr lvl="2" rtl="0">
              <a:lnSpc>
                <a:spcPct val="115000"/>
              </a:lnSpc>
              <a:spcBef>
                <a:spcPts val="0"/>
              </a:spcBef>
              <a:spcAft>
                <a:spcPts val="0"/>
              </a:spcAft>
              <a:buNone/>
              <a:defRPr sz="2600"/>
            </a:lvl3pPr>
            <a:lvl4pPr lvl="3" rtl="0">
              <a:lnSpc>
                <a:spcPct val="115000"/>
              </a:lnSpc>
              <a:spcBef>
                <a:spcPts val="0"/>
              </a:spcBef>
              <a:spcAft>
                <a:spcPts val="0"/>
              </a:spcAft>
              <a:buNone/>
              <a:defRPr sz="2600"/>
            </a:lvl4pPr>
            <a:lvl5pPr lvl="4" rtl="0">
              <a:lnSpc>
                <a:spcPct val="115000"/>
              </a:lnSpc>
              <a:spcBef>
                <a:spcPts val="0"/>
              </a:spcBef>
              <a:spcAft>
                <a:spcPts val="0"/>
              </a:spcAft>
              <a:buNone/>
              <a:defRPr sz="2600"/>
            </a:lvl5pPr>
            <a:lvl6pPr lvl="5" rtl="0">
              <a:lnSpc>
                <a:spcPct val="115000"/>
              </a:lnSpc>
              <a:spcBef>
                <a:spcPts val="0"/>
              </a:spcBef>
              <a:spcAft>
                <a:spcPts val="0"/>
              </a:spcAft>
              <a:buNone/>
              <a:defRPr sz="2600"/>
            </a:lvl6pPr>
            <a:lvl7pPr lvl="6" rtl="0">
              <a:lnSpc>
                <a:spcPct val="115000"/>
              </a:lnSpc>
              <a:spcBef>
                <a:spcPts val="0"/>
              </a:spcBef>
              <a:spcAft>
                <a:spcPts val="0"/>
              </a:spcAft>
              <a:buNone/>
              <a:defRPr sz="2600"/>
            </a:lvl7pPr>
            <a:lvl8pPr lvl="7" rtl="0">
              <a:lnSpc>
                <a:spcPct val="115000"/>
              </a:lnSpc>
              <a:spcBef>
                <a:spcPts val="0"/>
              </a:spcBef>
              <a:spcAft>
                <a:spcPts val="0"/>
              </a:spcAft>
              <a:buNone/>
              <a:defRPr sz="2600"/>
            </a:lvl8pPr>
            <a:lvl9pPr lvl="8" rtl="0">
              <a:lnSpc>
                <a:spcPct val="115000"/>
              </a:lnSpc>
              <a:spcBef>
                <a:spcPts val="0"/>
              </a:spcBef>
              <a:spcAft>
                <a:spcPts val="0"/>
              </a:spcAft>
              <a:buNone/>
              <a:defRPr sz="2600"/>
            </a:lvl9pPr>
          </a:lstStyle>
          <a:p>
            <a:endParaRPr/>
          </a:p>
        </p:txBody>
      </p:sp>
    </p:spTree>
    <p:extLst>
      <p:ext uri="{BB962C8B-B14F-4D97-AF65-F5344CB8AC3E}">
        <p14:creationId xmlns:p14="http://schemas.microsoft.com/office/powerpoint/2010/main" val="181934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4_Content">
  <p:cSld name="04_Content">
    <p:spTree>
      <p:nvGrpSpPr>
        <p:cNvPr id="1" name="Shape 26"/>
        <p:cNvGrpSpPr/>
        <p:nvPr/>
      </p:nvGrpSpPr>
      <p:grpSpPr>
        <a:xfrm>
          <a:off x="0" y="0"/>
          <a:ext cx="0" cy="0"/>
          <a:chOff x="0" y="0"/>
          <a:chExt cx="0" cy="0"/>
        </a:xfrm>
      </p:grpSpPr>
      <p:sp>
        <p:nvSpPr>
          <p:cNvPr id="27" name="Google Shape;27;p6"/>
          <p:cNvSpPr txBox="1">
            <a:spLocks noGrp="1"/>
          </p:cNvSpPr>
          <p:nvPr>
            <p:ph type="body" idx="1"/>
          </p:nvPr>
        </p:nvSpPr>
        <p:spPr>
          <a:xfrm>
            <a:off x="914350" y="3072500"/>
            <a:ext cx="10917900" cy="6164100"/>
          </a:xfrm>
          <a:prstGeom prst="rect">
            <a:avLst/>
          </a:prstGeom>
        </p:spPr>
        <p:txBody>
          <a:bodyPr spcFirstLastPara="1" wrap="square" lIns="0" tIns="0" rIns="0"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28" name="Google Shape;28;p6"/>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42898209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White Background 1">
  <p:cSld name="Blank White Background 1">
    <p:spTree>
      <p:nvGrpSpPr>
        <p:cNvPr id="1" name="Shape 106"/>
        <p:cNvGrpSpPr/>
        <p:nvPr/>
      </p:nvGrpSpPr>
      <p:grpSpPr>
        <a:xfrm>
          <a:off x="0" y="0"/>
          <a:ext cx="0" cy="0"/>
          <a:chOff x="0" y="0"/>
          <a:chExt cx="0" cy="0"/>
        </a:xfrm>
      </p:grpSpPr>
    </p:spTree>
    <p:extLst>
      <p:ext uri="{BB962C8B-B14F-4D97-AF65-F5344CB8AC3E}">
        <p14:creationId xmlns:p14="http://schemas.microsoft.com/office/powerpoint/2010/main" val="2071753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extLst>
      <p:ext uri="{BB962C8B-B14F-4D97-AF65-F5344CB8AC3E}">
        <p14:creationId xmlns:p14="http://schemas.microsoft.com/office/powerpoint/2010/main" val="295721783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1138428"/>
            <a:ext cx="15087600" cy="5349240"/>
          </a:xfrm>
        </p:spPr>
        <p:txBody>
          <a:bodyPr anchor="b" anchorCtr="0">
            <a:normAutofit/>
          </a:bodyPr>
          <a:lstStyle>
            <a:lvl1pPr>
              <a:lnSpc>
                <a:spcPct val="85000"/>
              </a:lnSpc>
              <a:defRPr sz="12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645920" y="6679692"/>
            <a:ext cx="15087600" cy="1714500"/>
          </a:xfrm>
        </p:spPr>
        <p:txBody>
          <a:bodyPr lIns="91440" rIns="91440" anchor="t" anchorCtr="0">
            <a:normAutofit/>
          </a:bodyPr>
          <a:lstStyle>
            <a:lvl1pPr marL="0" indent="0">
              <a:buNone/>
              <a:defRPr sz="3600" cap="all" spc="300" baseline="0">
                <a:solidFill>
                  <a:schemeClr val="tx2"/>
                </a:solidFill>
                <a:latin typeface="+mj-lt"/>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811487" y="6515100"/>
            <a:ext cx="1481328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589399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645919" y="2768601"/>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6880" y="2768603"/>
            <a:ext cx="7406640" cy="6035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86605810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645920" y="429905"/>
            <a:ext cx="15087600" cy="21761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4592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64592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6880" y="2769078"/>
            <a:ext cx="7406640" cy="1104423"/>
          </a:xfrm>
        </p:spPr>
        <p:txBody>
          <a:bodyPr lIns="91440" rIns="91440" anchor="ctr">
            <a:normAutofit/>
          </a:bodyPr>
          <a:lstStyle>
            <a:lvl1pPr marL="0" indent="0">
              <a:buNone/>
              <a:defRPr sz="3000" b="0" cap="all" baseline="0">
                <a:solidFill>
                  <a:schemeClr val="tx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26880" y="3873501"/>
            <a:ext cx="7406640" cy="5067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8108799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423672022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4763" y="9601200"/>
            <a:ext cx="18283238"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23" y="950147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10/11/2023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368319603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5" y="0"/>
            <a:ext cx="6076187" cy="10287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060107" y="0"/>
            <a:ext cx="96012" cy="10287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891538"/>
            <a:ext cx="4800600" cy="3429000"/>
          </a:xfrm>
        </p:spPr>
        <p:txBody>
          <a:bodyPr anchor="b">
            <a:normAutofit/>
          </a:bodyPr>
          <a:lstStyle>
            <a:lvl1pPr>
              <a:defRPr sz="5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200900" y="1097280"/>
            <a:ext cx="9738360" cy="78867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4389120"/>
            <a:ext cx="4800600" cy="5068686"/>
          </a:xfrm>
        </p:spPr>
        <p:txBody>
          <a:bodyPr lIns="91440" rIns="91440">
            <a:normAutofit/>
          </a:bodyPr>
          <a:lstStyle>
            <a:lvl1pPr marL="0" indent="0">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698268" y="9689678"/>
            <a:ext cx="3927765" cy="547688"/>
          </a:xfrm>
        </p:spPr>
        <p:txBody>
          <a:bodyPr/>
          <a:lstStyle>
            <a:lvl1pPr algn="l">
              <a:defRPr/>
            </a:lvl1pPr>
          </a:lstStyle>
          <a:p>
            <a:fld id="{32ABBEA6-7C60-4B02-AE87-00D78D8422AF}" type="datetimeFigureOut">
              <a:rPr lang="en-US" dirty="0"/>
              <a:t>10/11/2023</a:t>
            </a:fld>
            <a:endParaRPr lang="en-US" dirty="0"/>
          </a:p>
        </p:txBody>
      </p:sp>
      <p:sp>
        <p:nvSpPr>
          <p:cNvPr id="6" name="Footer Placeholder 5"/>
          <p:cNvSpPr>
            <a:spLocks noGrp="1"/>
          </p:cNvSpPr>
          <p:nvPr>
            <p:ph type="ftr" sz="quarter" idx="11"/>
          </p:nvPr>
        </p:nvSpPr>
        <p:spPr>
          <a:xfrm>
            <a:off x="7200900" y="9689678"/>
            <a:ext cx="6972300" cy="547688"/>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88734324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7429500"/>
            <a:ext cx="18283238" cy="2857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23" y="7372614"/>
            <a:ext cx="18283238" cy="960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45920" y="7612380"/>
            <a:ext cx="15169896" cy="1234440"/>
          </a:xfrm>
        </p:spPr>
        <p:txBody>
          <a:bodyPr lIns="91440" tIns="0" rIns="91440" bIns="0" anchor="b">
            <a:noAutofit/>
          </a:bodyPr>
          <a:lstStyle>
            <a:lvl1pPr>
              <a:defRPr sz="5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3" y="0"/>
            <a:ext cx="18287978" cy="7372614"/>
          </a:xfrm>
          <a:blipFill>
            <a:blip r:embed="rId2"/>
            <a:stretch>
              <a:fillRect/>
            </a:stretch>
          </a:blipFill>
        </p:spPr>
        <p:txBody>
          <a:bodyPr lIns="457200" tIns="457200" anchor="t"/>
          <a:lstStyle>
            <a:lvl1pPr marL="0" indent="0">
              <a:buNone/>
              <a:defRPr sz="4800">
                <a:solidFill>
                  <a:schemeClr val="bg1"/>
                </a:solidFill>
              </a:defRPr>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645920" y="8860535"/>
            <a:ext cx="15169896" cy="891540"/>
          </a:xfrm>
        </p:spPr>
        <p:txBody>
          <a:bodyPr lIns="91440" tIns="0" rIns="91440" bIns="0">
            <a:normAutofit/>
          </a:bodyPr>
          <a:lstStyle>
            <a:lvl1pPr marL="0" indent="0">
              <a:spcBef>
                <a:spcPts val="0"/>
              </a:spcBef>
              <a:spcAft>
                <a:spcPts val="900"/>
              </a:spcAft>
              <a:buNone/>
              <a:defRPr sz="225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44755131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 y="9601200"/>
            <a:ext cx="18288000" cy="685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9501474"/>
            <a:ext cx="18288002" cy="989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645920" y="429905"/>
            <a:ext cx="15087600" cy="217613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645920" y="2768601"/>
            <a:ext cx="15087600" cy="603504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45921" y="9689678"/>
            <a:ext cx="3708407" cy="547688"/>
          </a:xfrm>
          <a:prstGeom prst="rect">
            <a:avLst/>
          </a:prstGeom>
        </p:spPr>
        <p:txBody>
          <a:bodyPr vert="horz" lIns="91440" tIns="45720" rIns="91440" bIns="45720" rtlCol="0" anchor="ctr"/>
          <a:lstStyle>
            <a:lvl1pPr algn="l">
              <a:defRPr sz="1350">
                <a:solidFill>
                  <a:srgbClr val="FFFFFF"/>
                </a:solidFill>
              </a:defRPr>
            </a:lvl1pPr>
          </a:lstStyle>
          <a:p>
            <a:fld id="{98624D31-43A5-475A-80CF-332C9F6DCF35}" type="datetimeFigureOut">
              <a:rPr lang="en-US" dirty="0"/>
              <a:t>10/11/2023</a:t>
            </a:fld>
            <a:endParaRPr lang="en-US" dirty="0"/>
          </a:p>
        </p:txBody>
      </p:sp>
      <p:sp>
        <p:nvSpPr>
          <p:cNvPr id="5" name="Footer Placeholder 4"/>
          <p:cNvSpPr>
            <a:spLocks noGrp="1"/>
          </p:cNvSpPr>
          <p:nvPr>
            <p:ph type="ftr" sz="quarter" idx="3"/>
          </p:nvPr>
        </p:nvSpPr>
        <p:spPr>
          <a:xfrm>
            <a:off x="5529278" y="9689678"/>
            <a:ext cx="7234206" cy="547688"/>
          </a:xfrm>
          <a:prstGeom prst="rect">
            <a:avLst/>
          </a:prstGeom>
        </p:spPr>
        <p:txBody>
          <a:bodyPr vert="horz" lIns="91440" tIns="45720" rIns="91440" bIns="45720" rtlCol="0" anchor="ctr"/>
          <a:lstStyle>
            <a:lvl1pPr algn="ctr">
              <a:defRPr sz="135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4850688" y="9689678"/>
            <a:ext cx="1968038" cy="547688"/>
          </a:xfrm>
          <a:prstGeom prst="rect">
            <a:avLst/>
          </a:prstGeom>
        </p:spPr>
        <p:txBody>
          <a:bodyPr vert="horz" lIns="91440" tIns="45720" rIns="91440" bIns="45720" rtlCol="0" anchor="ctr"/>
          <a:lstStyle>
            <a:lvl1pPr algn="r">
              <a:defRPr sz="1575">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790298" y="2606768"/>
            <a:ext cx="149504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32321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Lst>
  <p:hf sldNum="0" hdr="0" ftr="0" dt="0"/>
  <p:txStyles>
    <p:titleStyle>
      <a:lvl1pPr algn="l" defTabSz="1371600" rtl="0" eaLnBrk="1" latinLnBrk="0" hangingPunct="1">
        <a:lnSpc>
          <a:spcPct val="85000"/>
        </a:lnSpc>
        <a:spcBef>
          <a:spcPct val="0"/>
        </a:spcBef>
        <a:buNone/>
        <a:defRPr sz="7200" kern="1200" spc="-75" baseline="0">
          <a:solidFill>
            <a:schemeClr val="tx1">
              <a:lumMod val="75000"/>
              <a:lumOff val="25000"/>
            </a:schemeClr>
          </a:solidFill>
          <a:latin typeface="+mj-lt"/>
          <a:ea typeface="+mj-ea"/>
          <a:cs typeface="+mj-cs"/>
        </a:defRPr>
      </a:lvl1pPr>
    </p:titleStyle>
    <p:bodyStyle>
      <a:lvl1pPr marL="137160" indent="-137160" algn="l" defTabSz="1371600" rtl="0" eaLnBrk="1" latinLnBrk="0" hangingPunct="1">
        <a:lnSpc>
          <a:spcPct val="90000"/>
        </a:lnSpc>
        <a:spcBef>
          <a:spcPts val="1800"/>
        </a:spcBef>
        <a:spcAft>
          <a:spcPts val="300"/>
        </a:spcAft>
        <a:buClr>
          <a:schemeClr val="accent1"/>
        </a:buClr>
        <a:buSzPct val="100000"/>
        <a:buFont typeface="Calibri" panose="020F0502020204030204" pitchFamily="34" charset="0"/>
        <a:buChar char=" "/>
        <a:defRPr sz="3000" kern="1200">
          <a:solidFill>
            <a:schemeClr val="tx1">
              <a:lumMod val="75000"/>
              <a:lumOff val="25000"/>
            </a:schemeClr>
          </a:solidFill>
          <a:latin typeface="+mn-lt"/>
          <a:ea typeface="+mn-ea"/>
          <a:cs typeface="+mn-cs"/>
        </a:defRPr>
      </a:lvl1pPr>
      <a:lvl2pPr marL="576072" indent="-274320" algn="l" defTabSz="1371600" rtl="0" eaLnBrk="1" latinLnBrk="0" hangingPunct="1">
        <a:lnSpc>
          <a:spcPct val="90000"/>
        </a:lnSpc>
        <a:spcBef>
          <a:spcPts val="300"/>
        </a:spcBef>
        <a:spcAft>
          <a:spcPts val="600"/>
        </a:spcAft>
        <a:buClr>
          <a:schemeClr val="accent1"/>
        </a:buClr>
        <a:buFont typeface="Calibri" pitchFamily="34" charset="0"/>
        <a:buChar char="◦"/>
        <a:defRPr sz="2700" kern="1200">
          <a:solidFill>
            <a:schemeClr val="tx1">
              <a:lumMod val="75000"/>
              <a:lumOff val="25000"/>
            </a:schemeClr>
          </a:solidFill>
          <a:latin typeface="+mn-lt"/>
          <a:ea typeface="+mn-ea"/>
          <a:cs typeface="+mn-cs"/>
        </a:defRPr>
      </a:lvl2pPr>
      <a:lvl3pPr marL="85039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3pPr>
      <a:lvl4pPr marL="112471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4pPr>
      <a:lvl5pPr marL="1399032" indent="-27432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5pPr>
      <a:lvl6pPr marL="16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6pPr>
      <a:lvl7pPr marL="19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7pPr>
      <a:lvl8pPr marL="22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8pPr>
      <a:lvl9pPr marL="2550000" indent="-342900" algn="l" defTabSz="1371600" rtl="0" eaLnBrk="1" latinLnBrk="0" hangingPunct="1">
        <a:lnSpc>
          <a:spcPct val="90000"/>
        </a:lnSpc>
        <a:spcBef>
          <a:spcPts val="300"/>
        </a:spcBef>
        <a:spcAft>
          <a:spcPts val="600"/>
        </a:spcAft>
        <a:buClr>
          <a:schemeClr val="accent1"/>
        </a:buClr>
        <a:buFont typeface="Calibri" pitchFamily="34" charset="0"/>
        <a:buChar char="◦"/>
        <a:defRPr sz="2100" kern="1200">
          <a:solidFill>
            <a:schemeClr val="tx1">
              <a:lumMod val="75000"/>
              <a:lumOff val="2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hyperlink" Target="https://cloud.google.com/products/calculator/"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hyperlink" Target="https://cloud.google.com/products/calculator/#id=f3ea8f9c-42b1-464e-9629-389258030d1b"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3" name="Google Shape;113;p26"/>
          <p:cNvSpPr txBox="1">
            <a:spLocks noGrp="1"/>
          </p:cNvSpPr>
          <p:nvPr>
            <p:ph type="title"/>
          </p:nvPr>
        </p:nvSpPr>
        <p:spPr>
          <a:xfrm>
            <a:off x="914400" y="3072500"/>
            <a:ext cx="8592244" cy="3772389"/>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dirty="0"/>
              <a:t>Google Cloud Architect Design and Process for eBank</a:t>
            </a:r>
            <a:endParaRPr dirty="0"/>
          </a:p>
        </p:txBody>
      </p:sp>
      <p:sp>
        <p:nvSpPr>
          <p:cNvPr id="114" name="Google Shape;114;p26"/>
          <p:cNvSpPr/>
          <p:nvPr/>
        </p:nvSpPr>
        <p:spPr>
          <a:xfrm rot="-2700000">
            <a:off x="11536412" y="2349225"/>
            <a:ext cx="921077" cy="3498906"/>
          </a:xfrm>
          <a:prstGeom prst="roundRect">
            <a:avLst>
              <a:gd name="adj" fmla="val 50000"/>
            </a:avLst>
          </a:prstGeom>
          <a:gradFill>
            <a:gsLst>
              <a:gs pos="0">
                <a:srgbClr val="FEEFC3"/>
              </a:gs>
              <a:gs pos="30000">
                <a:srgbClr val="FEEFC3"/>
              </a:gs>
              <a:gs pos="100000">
                <a:srgbClr val="FBBC05"/>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6"/>
          <p:cNvSpPr/>
          <p:nvPr/>
        </p:nvSpPr>
        <p:spPr>
          <a:xfrm>
            <a:off x="14496196" y="2920300"/>
            <a:ext cx="1839300" cy="4456200"/>
          </a:xfrm>
          <a:prstGeom prst="round2SameRect">
            <a:avLst>
              <a:gd name="adj1" fmla="val 50000"/>
              <a:gd name="adj2" fmla="val 0"/>
            </a:avLst>
          </a:prstGeom>
          <a:gradFill>
            <a:gsLst>
              <a:gs pos="0">
                <a:srgbClr val="CEEAD6"/>
              </a:gs>
              <a:gs pos="34000">
                <a:srgbClr val="CEEAD6"/>
              </a:gs>
              <a:gs pos="100000">
                <a:srgbClr val="34A853"/>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6"/>
          <p:cNvSpPr/>
          <p:nvPr/>
        </p:nvSpPr>
        <p:spPr>
          <a:xfrm rot="-5400698">
            <a:off x="12942766" y="5661375"/>
            <a:ext cx="2956200" cy="2956200"/>
          </a:xfrm>
          <a:prstGeom prst="rect">
            <a:avLst/>
          </a:prstGeom>
          <a:noFill/>
          <a:ln w="19050" cap="flat" cmpd="sng">
            <a:solidFill>
              <a:srgbClr val="3C4043"/>
            </a:solidFill>
            <a:prstDash val="solid"/>
            <a:round/>
            <a:headEnd type="none" w="sm" len="sm"/>
            <a:tailEnd type="none" w="sm" len="sm"/>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17" name="Google Shape;117;p26"/>
          <p:cNvSpPr/>
          <p:nvPr/>
        </p:nvSpPr>
        <p:spPr>
          <a:xfrm>
            <a:off x="11111345" y="7045650"/>
            <a:ext cx="2371093" cy="1185552"/>
          </a:xfrm>
          <a:custGeom>
            <a:avLst/>
            <a:gdLst/>
            <a:ahLst/>
            <a:cxnLst/>
            <a:rect l="l" t="t" r="r" b="b"/>
            <a:pathLst>
              <a:path w="79175" h="39591" extrusionOk="0">
                <a:moveTo>
                  <a:pt x="1" y="0"/>
                </a:moveTo>
                <a:cubicBezTo>
                  <a:pt x="1" y="21865"/>
                  <a:pt x="17726" y="39590"/>
                  <a:pt x="39585" y="39590"/>
                </a:cubicBezTo>
                <a:cubicBezTo>
                  <a:pt x="61449" y="39590"/>
                  <a:pt x="79175" y="21865"/>
                  <a:pt x="79175" y="0"/>
                </a:cubicBezTo>
                <a:close/>
              </a:path>
            </a:pathLst>
          </a:custGeom>
          <a:solidFill>
            <a:srgbClr val="FBBC0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18" name="Google Shape;118;p26"/>
          <p:cNvSpPr/>
          <p:nvPr/>
        </p:nvSpPr>
        <p:spPr>
          <a:xfrm>
            <a:off x="11382506" y="4356875"/>
            <a:ext cx="823800" cy="823800"/>
          </a:xfrm>
          <a:prstGeom prst="ellipse">
            <a:avLst/>
          </a:prstGeom>
          <a:solidFill>
            <a:srgbClr val="34A85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pic>
        <p:nvPicPr>
          <p:cNvPr id="119" name="Google Shape;119;p26"/>
          <p:cNvPicPr preferRelativeResize="0"/>
          <p:nvPr/>
        </p:nvPicPr>
        <p:blipFill rotWithShape="1">
          <a:blip r:embed="rId3">
            <a:alphaModFix/>
          </a:blip>
          <a:srcRect/>
          <a:stretch/>
        </p:blipFill>
        <p:spPr>
          <a:xfrm>
            <a:off x="10414950" y="5056459"/>
            <a:ext cx="2718962" cy="2718963"/>
          </a:xfrm>
          <a:prstGeom prst="rect">
            <a:avLst/>
          </a:prstGeom>
          <a:noFill/>
          <a:ln>
            <a:noFill/>
          </a:ln>
        </p:spPr>
      </p:pic>
      <p:sp>
        <p:nvSpPr>
          <p:cNvPr id="120" name="Google Shape;120;p26"/>
          <p:cNvSpPr/>
          <p:nvPr/>
        </p:nvSpPr>
        <p:spPr>
          <a:xfrm rot="10800000">
            <a:off x="15178732" y="4052189"/>
            <a:ext cx="1130700" cy="978000"/>
          </a:xfrm>
          <a:prstGeom prst="triangle">
            <a:avLst>
              <a:gd name="adj" fmla="val 50000"/>
            </a:avLst>
          </a:prstGeom>
          <a:noFill/>
          <a:ln w="19050" cap="flat" cmpd="sng">
            <a:solidFill>
              <a:srgbClr val="3C40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6"/>
          <p:cNvSpPr/>
          <p:nvPr/>
        </p:nvSpPr>
        <p:spPr>
          <a:xfrm>
            <a:off x="14696800" y="5030189"/>
            <a:ext cx="2094600" cy="1814700"/>
          </a:xfrm>
          <a:prstGeom prst="hexagon">
            <a:avLst>
              <a:gd name="adj" fmla="val 25000"/>
              <a:gd name="vf" fmla="val 115470"/>
            </a:avLst>
          </a:prstGeom>
          <a:noFill/>
          <a:ln w="19050" cap="flat" cmpd="sng">
            <a:solidFill>
              <a:srgbClr val="3C40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43" name="Google Shape;243;p39"/>
          <p:cNvSpPr txBox="1">
            <a:spLocks noGrp="1"/>
          </p:cNvSpPr>
          <p:nvPr>
            <p:ph type="body" idx="1"/>
          </p:nvPr>
        </p:nvSpPr>
        <p:spPr>
          <a:xfrm>
            <a:off x="3031066" y="2759488"/>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               Google Cloud storage products for each eBank service.</a:t>
            </a:r>
            <a:endParaRPr dirty="0"/>
          </a:p>
          <a:p>
            <a:pPr marL="0" lvl="0" indent="0" algn="l" rtl="0">
              <a:spcBef>
                <a:spcPts val="0"/>
              </a:spcBef>
              <a:spcAft>
                <a:spcPts val="1600"/>
              </a:spcAft>
              <a:buNone/>
            </a:pPr>
            <a:endParaRPr dirty="0"/>
          </a:p>
        </p:txBody>
      </p:sp>
      <p:sp>
        <p:nvSpPr>
          <p:cNvPr id="234" name="Google Shape;234;p39"/>
          <p:cNvSpPr txBox="1">
            <a:spLocks noGrp="1"/>
          </p:cNvSpPr>
          <p:nvPr>
            <p:ph type="title"/>
          </p:nvPr>
        </p:nvSpPr>
        <p:spPr>
          <a:xfrm>
            <a:off x="914350" y="920499"/>
            <a:ext cx="16383000" cy="1145367"/>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7. Choosing Google Cloud Storage and Data Services</a:t>
            </a:r>
            <a:endParaRPr dirty="0"/>
          </a:p>
        </p:txBody>
      </p:sp>
      <p:graphicFrame>
        <p:nvGraphicFramePr>
          <p:cNvPr id="235" name="Google Shape;235;p39"/>
          <p:cNvGraphicFramePr/>
          <p:nvPr/>
        </p:nvGraphicFramePr>
        <p:xfrm>
          <a:off x="914400" y="3483864"/>
          <a:ext cx="16383000" cy="5535180"/>
        </p:xfrm>
        <a:graphic>
          <a:graphicData uri="http://schemas.openxmlformats.org/drawingml/2006/table">
            <a:tbl>
              <a:tblPr>
                <a:noFill/>
                <a:tableStyleId>{575D0808-BE21-4F33-8C6E-9EA381BA27E4}</a:tableStyleId>
              </a:tblPr>
              <a:tblGrid>
                <a:gridCol w="2047875">
                  <a:extLst>
                    <a:ext uri="{9D8B030D-6E8A-4147-A177-3AD203B41FA5}">
                      <a16:colId xmlns:a16="http://schemas.microsoft.com/office/drawing/2014/main" val="20000"/>
                    </a:ext>
                  </a:extLst>
                </a:gridCol>
                <a:gridCol w="2047875">
                  <a:extLst>
                    <a:ext uri="{9D8B030D-6E8A-4147-A177-3AD203B41FA5}">
                      <a16:colId xmlns:a16="http://schemas.microsoft.com/office/drawing/2014/main" val="20001"/>
                    </a:ext>
                  </a:extLst>
                </a:gridCol>
                <a:gridCol w="2047875">
                  <a:extLst>
                    <a:ext uri="{9D8B030D-6E8A-4147-A177-3AD203B41FA5}">
                      <a16:colId xmlns:a16="http://schemas.microsoft.com/office/drawing/2014/main" val="20002"/>
                    </a:ext>
                  </a:extLst>
                </a:gridCol>
                <a:gridCol w="2047875">
                  <a:extLst>
                    <a:ext uri="{9D8B030D-6E8A-4147-A177-3AD203B41FA5}">
                      <a16:colId xmlns:a16="http://schemas.microsoft.com/office/drawing/2014/main" val="20003"/>
                    </a:ext>
                  </a:extLst>
                </a:gridCol>
                <a:gridCol w="2047875">
                  <a:extLst>
                    <a:ext uri="{9D8B030D-6E8A-4147-A177-3AD203B41FA5}">
                      <a16:colId xmlns:a16="http://schemas.microsoft.com/office/drawing/2014/main" val="20004"/>
                    </a:ext>
                  </a:extLst>
                </a:gridCol>
                <a:gridCol w="2047875">
                  <a:extLst>
                    <a:ext uri="{9D8B030D-6E8A-4147-A177-3AD203B41FA5}">
                      <a16:colId xmlns:a16="http://schemas.microsoft.com/office/drawing/2014/main" val="20005"/>
                    </a:ext>
                  </a:extLst>
                </a:gridCol>
                <a:gridCol w="2047875">
                  <a:extLst>
                    <a:ext uri="{9D8B030D-6E8A-4147-A177-3AD203B41FA5}">
                      <a16:colId xmlns:a16="http://schemas.microsoft.com/office/drawing/2014/main" val="20006"/>
                    </a:ext>
                  </a:extLst>
                </a:gridCol>
                <a:gridCol w="2047875">
                  <a:extLst>
                    <a:ext uri="{9D8B030D-6E8A-4147-A177-3AD203B41FA5}">
                      <a16:colId xmlns:a16="http://schemas.microsoft.com/office/drawing/2014/main" val="20007"/>
                    </a:ext>
                  </a:extLst>
                </a:gridCol>
              </a:tblGrid>
              <a:tr h="2060500">
                <a:tc>
                  <a:txBody>
                    <a:bodyPr/>
                    <a:lstStyle/>
                    <a:p>
                      <a:pPr marL="0" lvl="0" indent="0" algn="ctr" rtl="0">
                        <a:spcBef>
                          <a:spcPts val="0"/>
                        </a:spcBef>
                        <a:spcAft>
                          <a:spcPts val="0"/>
                        </a:spcAft>
                        <a:buNone/>
                      </a:pPr>
                      <a:r>
                        <a:rPr lang="en" sz="2800" b="1">
                          <a:solidFill>
                            <a:srgbClr val="FFFFFF"/>
                          </a:solidFill>
                          <a:latin typeface="Google Sans"/>
                          <a:ea typeface="Google Sans"/>
                          <a:cs typeface="Google Sans"/>
                          <a:sym typeface="Google Sans"/>
                        </a:rPr>
                        <a:t>Service</a:t>
                      </a:r>
                      <a:endParaRPr sz="2800" b="1">
                        <a:solidFill>
                          <a:srgbClr val="FFFFFF"/>
                        </a:solidFill>
                        <a:latin typeface="Google Sans"/>
                        <a:ea typeface="Google Sans"/>
                        <a:cs typeface="Google Sans"/>
                        <a:sym typeface="Google Sans"/>
                      </a:endParaRPr>
                    </a:p>
                  </a:txBody>
                  <a:tcPr marL="91425" marR="91425" marT="91425" marB="914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Persistent Disk</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Storage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 </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SQL</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Firestore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Bigtable</a:t>
                      </a:r>
                      <a:endParaRPr sz="2400">
                        <a:solidFill>
                          <a:schemeClr val="dk1"/>
                        </a:solidFill>
                        <a:latin typeface="Google Sans"/>
                        <a:ea typeface="Google Sans"/>
                        <a:cs typeface="Google Sans"/>
                        <a:sym typeface="Google Sans"/>
                      </a:endParaRPr>
                    </a:p>
                  </a:txBody>
                  <a:tcPr marL="91425"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Spanner</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BigQuery</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78410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 Service</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i="1">
                          <a:solidFill>
                            <a:schemeClr val="dk1"/>
                          </a:solidFill>
                          <a:latin typeface="Roboto"/>
                          <a:ea typeface="Roboto"/>
                          <a:cs typeface="Roboto"/>
                          <a:sym typeface="Roboto"/>
                        </a:rPr>
                        <a:t>X</a:t>
                      </a:r>
                      <a:endParaRPr sz="2400" i="1">
                        <a:solidFill>
                          <a:schemeClr val="dk1"/>
                        </a:solidFill>
                        <a:latin typeface="Roboto"/>
                        <a:ea typeface="Roboto"/>
                        <a:cs typeface="Roboto"/>
                        <a:sym typeface="Roboto"/>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698525">
                <a:tc>
                  <a:txBody>
                    <a:bodyPr/>
                    <a:lstStyle/>
                    <a:p>
                      <a:pPr marL="0" lvl="0" indent="0" algn="l"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698525">
                <a:tc>
                  <a:txBody>
                    <a:bodyPr/>
                    <a:lstStyle/>
                    <a:p>
                      <a:pPr marL="0" lvl="0" indent="0" algn="l"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dirty="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698525">
                <a:tc>
                  <a:txBody>
                    <a:bodyPr/>
                    <a:lstStyle/>
                    <a:p>
                      <a:pPr marL="0" lvl="0" indent="0" algn="l"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dirty="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bl>
          </a:graphicData>
        </a:graphic>
      </p:graphicFrame>
      <p:pic>
        <p:nvPicPr>
          <p:cNvPr id="236" name="Google Shape;236;p39"/>
          <p:cNvPicPr preferRelativeResize="0"/>
          <p:nvPr/>
        </p:nvPicPr>
        <p:blipFill rotWithShape="1">
          <a:blip r:embed="rId3">
            <a:alphaModFix/>
          </a:blip>
          <a:srcRect t="5101" b="5092"/>
          <a:stretch/>
        </p:blipFill>
        <p:spPr>
          <a:xfrm>
            <a:off x="3462327" y="3647125"/>
            <a:ext cx="1089000" cy="1043700"/>
          </a:xfrm>
          <a:prstGeom prst="rect">
            <a:avLst/>
          </a:prstGeom>
          <a:noFill/>
          <a:ln>
            <a:noFill/>
          </a:ln>
        </p:spPr>
      </p:pic>
      <p:pic>
        <p:nvPicPr>
          <p:cNvPr id="237" name="Google Shape;237;p39"/>
          <p:cNvPicPr preferRelativeResize="0"/>
          <p:nvPr/>
        </p:nvPicPr>
        <p:blipFill rotWithShape="1">
          <a:blip r:embed="rId4">
            <a:alphaModFix/>
          </a:blip>
          <a:srcRect t="5500" b="5500"/>
          <a:stretch/>
        </p:blipFill>
        <p:spPr>
          <a:xfrm>
            <a:off x="5421396" y="3594889"/>
            <a:ext cx="1233056" cy="1148172"/>
          </a:xfrm>
          <a:prstGeom prst="rect">
            <a:avLst/>
          </a:prstGeom>
          <a:noFill/>
          <a:ln>
            <a:noFill/>
          </a:ln>
        </p:spPr>
      </p:pic>
      <p:pic>
        <p:nvPicPr>
          <p:cNvPr id="238" name="Google Shape;238;p39"/>
          <p:cNvPicPr preferRelativeResize="0"/>
          <p:nvPr/>
        </p:nvPicPr>
        <p:blipFill rotWithShape="1">
          <a:blip r:embed="rId5">
            <a:alphaModFix/>
          </a:blip>
          <a:srcRect/>
          <a:stretch/>
        </p:blipFill>
        <p:spPr>
          <a:xfrm>
            <a:off x="7524521" y="3594889"/>
            <a:ext cx="1100942" cy="1148172"/>
          </a:xfrm>
          <a:prstGeom prst="rect">
            <a:avLst/>
          </a:prstGeom>
          <a:noFill/>
          <a:ln>
            <a:noFill/>
          </a:ln>
        </p:spPr>
      </p:pic>
      <p:pic>
        <p:nvPicPr>
          <p:cNvPr id="239" name="Google Shape;239;p39"/>
          <p:cNvPicPr preferRelativeResize="0"/>
          <p:nvPr/>
        </p:nvPicPr>
        <p:blipFill rotWithShape="1">
          <a:blip r:embed="rId6">
            <a:alphaModFix/>
          </a:blip>
          <a:srcRect t="5092" b="5101"/>
          <a:stretch/>
        </p:blipFill>
        <p:spPr>
          <a:xfrm>
            <a:off x="9495532" y="3595525"/>
            <a:ext cx="1245000" cy="1146900"/>
          </a:xfrm>
          <a:prstGeom prst="rect">
            <a:avLst/>
          </a:prstGeom>
          <a:noFill/>
          <a:ln>
            <a:noFill/>
          </a:ln>
        </p:spPr>
      </p:pic>
      <p:pic>
        <p:nvPicPr>
          <p:cNvPr id="240" name="Google Shape;240;p39"/>
          <p:cNvPicPr preferRelativeResize="0"/>
          <p:nvPr/>
        </p:nvPicPr>
        <p:blipFill rotWithShape="1">
          <a:blip r:embed="rId7">
            <a:alphaModFix/>
          </a:blip>
          <a:srcRect/>
          <a:stretch/>
        </p:blipFill>
        <p:spPr>
          <a:xfrm>
            <a:off x="11610601" y="3594889"/>
            <a:ext cx="1100942" cy="1148172"/>
          </a:xfrm>
          <a:prstGeom prst="rect">
            <a:avLst/>
          </a:prstGeom>
          <a:noFill/>
          <a:ln>
            <a:noFill/>
          </a:ln>
        </p:spPr>
      </p:pic>
      <p:pic>
        <p:nvPicPr>
          <p:cNvPr id="241" name="Google Shape;241;p39"/>
          <p:cNvPicPr preferRelativeResize="0"/>
          <p:nvPr/>
        </p:nvPicPr>
        <p:blipFill rotWithShape="1">
          <a:blip r:embed="rId8">
            <a:alphaModFix/>
          </a:blip>
          <a:srcRect b="10"/>
          <a:stretch/>
        </p:blipFill>
        <p:spPr>
          <a:xfrm>
            <a:off x="13581613" y="3594889"/>
            <a:ext cx="1100942" cy="1148172"/>
          </a:xfrm>
          <a:prstGeom prst="rect">
            <a:avLst/>
          </a:prstGeom>
          <a:noFill/>
          <a:ln>
            <a:noFill/>
          </a:ln>
        </p:spPr>
      </p:pic>
      <p:pic>
        <p:nvPicPr>
          <p:cNvPr id="242" name="Google Shape;242;p39"/>
          <p:cNvPicPr preferRelativeResize="0"/>
          <p:nvPr/>
        </p:nvPicPr>
        <p:blipFill rotWithShape="1">
          <a:blip r:embed="rId9">
            <a:alphaModFix/>
          </a:blip>
          <a:srcRect t="5500" b="5500"/>
          <a:stretch/>
        </p:blipFill>
        <p:spPr>
          <a:xfrm>
            <a:off x="15552624" y="3559664"/>
            <a:ext cx="1233056" cy="114817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1"/>
          <p:cNvSpPr txBox="1">
            <a:spLocks noGrp="1"/>
          </p:cNvSpPr>
          <p:nvPr>
            <p:ph type="title"/>
          </p:nvPr>
        </p:nvSpPr>
        <p:spPr>
          <a:xfrm>
            <a:off x="914400" y="973682"/>
            <a:ext cx="16459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8a. Defining network characteristics for the services</a:t>
            </a:r>
            <a:endParaRPr dirty="0"/>
          </a:p>
        </p:txBody>
      </p:sp>
      <p:graphicFrame>
        <p:nvGraphicFramePr>
          <p:cNvPr id="263" name="Google Shape;263;p41"/>
          <p:cNvGraphicFramePr/>
          <p:nvPr/>
        </p:nvGraphicFramePr>
        <p:xfrm>
          <a:off x="914400" y="3483864"/>
          <a:ext cx="16383000" cy="5547290"/>
        </p:xfrm>
        <a:graphic>
          <a:graphicData uri="http://schemas.openxmlformats.org/drawingml/2006/table">
            <a:tbl>
              <a:tblPr>
                <a:noFill/>
                <a:tableStyleId>{575D0808-BE21-4F33-8C6E-9EA381BA27E4}</a:tableStyleId>
              </a:tblPr>
              <a:tblGrid>
                <a:gridCol w="2730500">
                  <a:extLst>
                    <a:ext uri="{9D8B030D-6E8A-4147-A177-3AD203B41FA5}">
                      <a16:colId xmlns:a16="http://schemas.microsoft.com/office/drawing/2014/main" val="20000"/>
                    </a:ext>
                  </a:extLst>
                </a:gridCol>
                <a:gridCol w="2730500">
                  <a:extLst>
                    <a:ext uri="{9D8B030D-6E8A-4147-A177-3AD203B41FA5}">
                      <a16:colId xmlns:a16="http://schemas.microsoft.com/office/drawing/2014/main" val="20001"/>
                    </a:ext>
                  </a:extLst>
                </a:gridCol>
                <a:gridCol w="2730500">
                  <a:extLst>
                    <a:ext uri="{9D8B030D-6E8A-4147-A177-3AD203B41FA5}">
                      <a16:colId xmlns:a16="http://schemas.microsoft.com/office/drawing/2014/main" val="20002"/>
                    </a:ext>
                  </a:extLst>
                </a:gridCol>
                <a:gridCol w="2730500">
                  <a:extLst>
                    <a:ext uri="{9D8B030D-6E8A-4147-A177-3AD203B41FA5}">
                      <a16:colId xmlns:a16="http://schemas.microsoft.com/office/drawing/2014/main" val="20003"/>
                    </a:ext>
                  </a:extLst>
                </a:gridCol>
                <a:gridCol w="2730500">
                  <a:extLst>
                    <a:ext uri="{9D8B030D-6E8A-4147-A177-3AD203B41FA5}">
                      <a16:colId xmlns:a16="http://schemas.microsoft.com/office/drawing/2014/main" val="20004"/>
                    </a:ext>
                  </a:extLst>
                </a:gridCol>
                <a:gridCol w="2730500">
                  <a:extLst>
                    <a:ext uri="{9D8B030D-6E8A-4147-A177-3AD203B41FA5}">
                      <a16:colId xmlns:a16="http://schemas.microsoft.com/office/drawing/2014/main" val="20005"/>
                    </a:ext>
                  </a:extLst>
                </a:gridCol>
              </a:tblGrid>
              <a:tr h="77680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Internet facing or Internal only</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HTTP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TCP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dirty="0">
                          <a:solidFill>
                            <a:srgbClr val="FFFFFF"/>
                          </a:solidFill>
                          <a:latin typeface="Roboto Medium"/>
                          <a:ea typeface="Roboto Medium"/>
                          <a:cs typeface="Roboto Medium"/>
                          <a:sym typeface="Roboto Medium"/>
                        </a:rPr>
                        <a:t>UDP</a:t>
                      </a:r>
                      <a:endParaRPr sz="2600" dirty="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Multiregional?</a:t>
                      </a:r>
                      <a:endParaRPr sz="2600">
                        <a:solidFill>
                          <a:srgbClr val="FFFFFF"/>
                        </a:solidFill>
                        <a:latin typeface="Roboto Medium"/>
                        <a:ea typeface="Roboto Medium"/>
                        <a:cs typeface="Roboto Medium"/>
                        <a:sym typeface="Roboto Medium"/>
                      </a:endParaRPr>
                    </a:p>
                  </a:txBody>
                  <a:tcPr marL="274300" marR="91425" marT="182875" marB="182875" anchor="ctr">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48740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Internal only</a:t>
                      </a:r>
                      <a:endParaRPr sz="2400" i="1">
                        <a:solidFill>
                          <a:schemeClr val="dk1"/>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i="1">
                          <a:solidFill>
                            <a:schemeClr val="dk1"/>
                          </a:solidFill>
                          <a:latin typeface="Roboto"/>
                          <a:ea typeface="Roboto"/>
                          <a:cs typeface="Roboto"/>
                          <a:sym typeface="Roboto"/>
                        </a:rPr>
                        <a:t>X</a:t>
                      </a:r>
                      <a:endParaRPr sz="2400" i="1">
                        <a:solidFill>
                          <a:schemeClr val="dk1"/>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i="1">
                          <a:solidFill>
                            <a:schemeClr val="dk1"/>
                          </a:solidFill>
                          <a:latin typeface="Roboto"/>
                          <a:ea typeface="Roboto"/>
                          <a:cs typeface="Roboto"/>
                          <a:sym typeface="Roboto"/>
                        </a:rPr>
                        <a:t>No</a:t>
                      </a:r>
                      <a:endParaRPr sz="2400" i="1">
                        <a:solidFill>
                          <a:schemeClr val="dk1"/>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87400">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87400">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87400">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dirty="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487400">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r h="487400">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dirty="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dirty="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sp>
        <p:nvSpPr>
          <p:cNvPr id="3" name="Text Placeholder 2">
            <a:extLst>
              <a:ext uri="{FF2B5EF4-FFF2-40B4-BE49-F238E27FC236}">
                <a16:creationId xmlns:a16="http://schemas.microsoft.com/office/drawing/2014/main" id="{854F984C-50E4-18A3-B5D8-AD2EDBBD0E08}"/>
              </a:ext>
            </a:extLst>
          </p:cNvPr>
          <p:cNvSpPr>
            <a:spLocks noGrp="1"/>
          </p:cNvSpPr>
          <p:nvPr>
            <p:ph type="body" idx="1"/>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3"/>
          <p:cNvSpPr txBox="1">
            <a:spLocks noGrp="1"/>
          </p:cNvSpPr>
          <p:nvPr>
            <p:ph type="title"/>
          </p:nvPr>
        </p:nvSpPr>
        <p:spPr>
          <a:xfrm>
            <a:off x="914350" y="920500"/>
            <a:ext cx="162477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8b. Selecting the load balancers for the services</a:t>
            </a:r>
            <a:endParaRPr dirty="0"/>
          </a:p>
        </p:txBody>
      </p:sp>
      <p:graphicFrame>
        <p:nvGraphicFramePr>
          <p:cNvPr id="277" name="Google Shape;277;p43"/>
          <p:cNvGraphicFramePr/>
          <p:nvPr/>
        </p:nvGraphicFramePr>
        <p:xfrm>
          <a:off x="5048250" y="3785616"/>
          <a:ext cx="8191500" cy="5486215"/>
        </p:xfrm>
        <a:graphic>
          <a:graphicData uri="http://schemas.openxmlformats.org/drawingml/2006/table">
            <a:tbl>
              <a:tblPr>
                <a:noFill/>
                <a:tableStyleId>{575D0808-BE21-4F33-8C6E-9EA381BA27E4}</a:tableStyleId>
              </a:tblPr>
              <a:tblGrid>
                <a:gridCol w="2047875">
                  <a:extLst>
                    <a:ext uri="{9D8B030D-6E8A-4147-A177-3AD203B41FA5}">
                      <a16:colId xmlns:a16="http://schemas.microsoft.com/office/drawing/2014/main" val="20000"/>
                    </a:ext>
                  </a:extLst>
                </a:gridCol>
                <a:gridCol w="2047875">
                  <a:extLst>
                    <a:ext uri="{9D8B030D-6E8A-4147-A177-3AD203B41FA5}">
                      <a16:colId xmlns:a16="http://schemas.microsoft.com/office/drawing/2014/main" val="20001"/>
                    </a:ext>
                  </a:extLst>
                </a:gridCol>
                <a:gridCol w="2047875">
                  <a:extLst>
                    <a:ext uri="{9D8B030D-6E8A-4147-A177-3AD203B41FA5}">
                      <a16:colId xmlns:a16="http://schemas.microsoft.com/office/drawing/2014/main" val="20002"/>
                    </a:ext>
                  </a:extLst>
                </a:gridCol>
                <a:gridCol w="2047875">
                  <a:extLst>
                    <a:ext uri="{9D8B030D-6E8A-4147-A177-3AD203B41FA5}">
                      <a16:colId xmlns:a16="http://schemas.microsoft.com/office/drawing/2014/main" val="20003"/>
                    </a:ext>
                  </a:extLst>
                </a:gridCol>
              </a:tblGrid>
              <a:tr h="135457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HTTP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TCP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UDP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57795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i="1">
                          <a:solidFill>
                            <a:schemeClr val="dk1"/>
                          </a:solidFill>
                          <a:latin typeface="Roboto"/>
                          <a:ea typeface="Roboto"/>
                          <a:cs typeface="Roboto"/>
                          <a:sym typeface="Roboto"/>
                        </a:rPr>
                        <a:t>X</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81600">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81600">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81600">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481600">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5"/>
                  </a:ext>
                </a:extLst>
              </a:tr>
              <a:tr h="481600">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8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pic>
        <p:nvPicPr>
          <p:cNvPr id="278" name="Google Shape;278;p43"/>
          <p:cNvPicPr preferRelativeResize="0"/>
          <p:nvPr/>
        </p:nvPicPr>
        <p:blipFill>
          <a:blip r:embed="rId3">
            <a:alphaModFix/>
          </a:blip>
          <a:stretch>
            <a:fillRect/>
          </a:stretch>
        </p:blipFill>
        <p:spPr>
          <a:xfrm>
            <a:off x="7514012" y="3841083"/>
            <a:ext cx="1097280" cy="1097280"/>
          </a:xfrm>
          <a:prstGeom prst="rect">
            <a:avLst/>
          </a:prstGeom>
          <a:noFill/>
          <a:ln>
            <a:noFill/>
          </a:ln>
        </p:spPr>
      </p:pic>
      <p:pic>
        <p:nvPicPr>
          <p:cNvPr id="279" name="Google Shape;279;p43"/>
          <p:cNvPicPr preferRelativeResize="0"/>
          <p:nvPr/>
        </p:nvPicPr>
        <p:blipFill>
          <a:blip r:embed="rId3">
            <a:alphaModFix/>
          </a:blip>
          <a:stretch>
            <a:fillRect/>
          </a:stretch>
        </p:blipFill>
        <p:spPr>
          <a:xfrm>
            <a:off x="9570712" y="3841083"/>
            <a:ext cx="1097280" cy="1097280"/>
          </a:xfrm>
          <a:prstGeom prst="rect">
            <a:avLst/>
          </a:prstGeom>
          <a:noFill/>
          <a:ln>
            <a:noFill/>
          </a:ln>
        </p:spPr>
      </p:pic>
      <p:pic>
        <p:nvPicPr>
          <p:cNvPr id="280" name="Google Shape;280;p43"/>
          <p:cNvPicPr preferRelativeResize="0"/>
          <p:nvPr/>
        </p:nvPicPr>
        <p:blipFill>
          <a:blip r:embed="rId3">
            <a:alphaModFix/>
          </a:blip>
          <a:stretch>
            <a:fillRect/>
          </a:stretch>
        </p:blipFill>
        <p:spPr>
          <a:xfrm>
            <a:off x="11628149" y="3841083"/>
            <a:ext cx="1097280" cy="109728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333" name="Google Shape;333;p45"/>
          <p:cNvSpPr txBox="1">
            <a:spLocks noGrp="1"/>
          </p:cNvSpPr>
          <p:nvPr>
            <p:ph type="body" idx="1"/>
          </p:nvPr>
        </p:nvSpPr>
        <p:spPr>
          <a:xfrm>
            <a:off x="1294025" y="2223039"/>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A diagram that depicts how the services will communicate over the network. Can be modified to Include regions, zones, load balancers, CDN, and DNS if applicable soon. </a:t>
            </a:r>
            <a:endParaRPr dirty="0"/>
          </a:p>
        </p:txBody>
      </p:sp>
      <p:sp>
        <p:nvSpPr>
          <p:cNvPr id="296" name="Google Shape;296;p45"/>
          <p:cNvSpPr txBox="1">
            <a:spLocks noGrp="1"/>
          </p:cNvSpPr>
          <p:nvPr>
            <p:ph type="title"/>
          </p:nvPr>
        </p:nvSpPr>
        <p:spPr>
          <a:xfrm>
            <a:off x="914349" y="920500"/>
            <a:ext cx="13800717" cy="7830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9. Diagramming eBank’s Network</a:t>
            </a:r>
            <a:endParaRPr dirty="0"/>
          </a:p>
        </p:txBody>
      </p:sp>
      <p:sp>
        <p:nvSpPr>
          <p:cNvPr id="297" name="Google Shape;297;p45"/>
          <p:cNvSpPr/>
          <p:nvPr/>
        </p:nvSpPr>
        <p:spPr>
          <a:xfrm>
            <a:off x="7554822" y="3769250"/>
            <a:ext cx="8895000" cy="53019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298" name="Google Shape;298;p45"/>
          <p:cNvSpPr/>
          <p:nvPr/>
        </p:nvSpPr>
        <p:spPr>
          <a:xfrm>
            <a:off x="1978216" y="6665857"/>
            <a:ext cx="800100" cy="801000"/>
          </a:xfrm>
          <a:prstGeom prst="roundRect">
            <a:avLst>
              <a:gd name="adj" fmla="val 1674"/>
            </a:avLst>
          </a:prstGeom>
          <a:solidFill>
            <a:srgbClr val="FFFFFF"/>
          </a:solidFill>
          <a:ln w="38100" cap="flat" cmpd="sng">
            <a:solidFill>
              <a:srgbClr val="EFEFEF">
                <a:alpha val="0"/>
              </a:srgbClr>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p:txBody>
      </p:sp>
      <p:sp>
        <p:nvSpPr>
          <p:cNvPr id="299" name="Google Shape;299;p45"/>
          <p:cNvSpPr/>
          <p:nvPr/>
        </p:nvSpPr>
        <p:spPr>
          <a:xfrm>
            <a:off x="1978216" y="5536419"/>
            <a:ext cx="800100" cy="801000"/>
          </a:xfrm>
          <a:prstGeom prst="roundRect">
            <a:avLst>
              <a:gd name="adj" fmla="val 1674"/>
            </a:avLst>
          </a:prstGeom>
          <a:solidFill>
            <a:srgbClr val="FFFFFF"/>
          </a:solidFill>
          <a:ln w="28575" cap="flat" cmpd="sng">
            <a:solidFill>
              <a:srgbClr val="EFEFEF">
                <a:alpha val="0"/>
              </a:srgbClr>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p:txBody>
      </p:sp>
      <p:sp>
        <p:nvSpPr>
          <p:cNvPr id="300" name="Google Shape;300;p45"/>
          <p:cNvSpPr/>
          <p:nvPr/>
        </p:nvSpPr>
        <p:spPr>
          <a:xfrm>
            <a:off x="3535972" y="7560700"/>
            <a:ext cx="2075700" cy="15105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301" name="Google Shape;301;p45"/>
          <p:cNvSpPr/>
          <p:nvPr/>
        </p:nvSpPr>
        <p:spPr>
          <a:xfrm>
            <a:off x="3910222" y="7665324"/>
            <a:ext cx="1356600" cy="7509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Auth Service</a:t>
            </a:r>
            <a:endParaRPr sz="1900">
              <a:solidFill>
                <a:schemeClr val="dk1"/>
              </a:solidFill>
              <a:latin typeface="Roboto"/>
              <a:ea typeface="Roboto"/>
              <a:cs typeface="Roboto"/>
              <a:sym typeface="Roboto"/>
            </a:endParaRPr>
          </a:p>
        </p:txBody>
      </p:sp>
      <p:sp>
        <p:nvSpPr>
          <p:cNvPr id="302" name="Google Shape;302;p45"/>
          <p:cNvSpPr/>
          <p:nvPr/>
        </p:nvSpPr>
        <p:spPr>
          <a:xfrm>
            <a:off x="8170325" y="5940626"/>
            <a:ext cx="1353300" cy="749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UI</a:t>
            </a:r>
            <a:endParaRPr sz="1900">
              <a:solidFill>
                <a:schemeClr val="dk1"/>
              </a:solidFill>
              <a:latin typeface="Roboto"/>
              <a:ea typeface="Roboto"/>
              <a:cs typeface="Roboto"/>
              <a:sym typeface="Roboto"/>
            </a:endParaRPr>
          </a:p>
        </p:txBody>
      </p:sp>
      <p:sp>
        <p:nvSpPr>
          <p:cNvPr id="303" name="Google Shape;303;p45"/>
          <p:cNvSpPr/>
          <p:nvPr/>
        </p:nvSpPr>
        <p:spPr>
          <a:xfrm>
            <a:off x="10932104" y="3862525"/>
            <a:ext cx="1869600" cy="23511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5"/>
          <p:cNvSpPr/>
          <p:nvPr/>
        </p:nvSpPr>
        <p:spPr>
          <a:xfrm>
            <a:off x="11190262" y="3986391"/>
            <a:ext cx="1353300" cy="749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Products Service</a:t>
            </a:r>
            <a:endParaRPr sz="1900">
              <a:solidFill>
                <a:schemeClr val="dk1"/>
              </a:solidFill>
              <a:latin typeface="Roboto"/>
              <a:ea typeface="Roboto"/>
              <a:cs typeface="Roboto"/>
              <a:sym typeface="Roboto"/>
            </a:endParaRPr>
          </a:p>
        </p:txBody>
      </p:sp>
      <p:cxnSp>
        <p:nvCxnSpPr>
          <p:cNvPr id="305" name="Google Shape;305;p45"/>
          <p:cNvCxnSpPr>
            <a:stCxn id="303" idx="3"/>
            <a:endCxn id="306" idx="1"/>
          </p:cNvCxnSpPr>
          <p:nvPr/>
        </p:nvCxnSpPr>
        <p:spPr>
          <a:xfrm>
            <a:off x="12801704" y="5038075"/>
            <a:ext cx="1126200" cy="0"/>
          </a:xfrm>
          <a:prstGeom prst="straightConnector1">
            <a:avLst/>
          </a:prstGeom>
          <a:noFill/>
          <a:ln w="28575" cap="flat" cmpd="sng">
            <a:solidFill>
              <a:schemeClr val="dk1"/>
            </a:solidFill>
            <a:prstDash val="solid"/>
            <a:round/>
            <a:headEnd type="none" w="med" len="med"/>
            <a:tailEnd type="triangle" w="med" len="med"/>
          </a:ln>
        </p:spPr>
      </p:cxnSp>
      <p:pic>
        <p:nvPicPr>
          <p:cNvPr id="307" name="Google Shape;307;p45"/>
          <p:cNvPicPr preferRelativeResize="0"/>
          <p:nvPr/>
        </p:nvPicPr>
        <p:blipFill>
          <a:blip r:embed="rId3">
            <a:alphaModFix/>
          </a:blip>
          <a:stretch>
            <a:fillRect/>
          </a:stretch>
        </p:blipFill>
        <p:spPr>
          <a:xfrm>
            <a:off x="3716232" y="5737674"/>
            <a:ext cx="1741017" cy="1159655"/>
          </a:xfrm>
          <a:prstGeom prst="rect">
            <a:avLst/>
          </a:prstGeom>
          <a:noFill/>
          <a:ln>
            <a:noFill/>
          </a:ln>
        </p:spPr>
      </p:pic>
      <p:sp>
        <p:nvSpPr>
          <p:cNvPr id="308" name="Google Shape;308;p45"/>
          <p:cNvSpPr txBox="1"/>
          <p:nvPr/>
        </p:nvSpPr>
        <p:spPr>
          <a:xfrm>
            <a:off x="3967503" y="6272333"/>
            <a:ext cx="1238400" cy="46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HTTPS</a:t>
            </a:r>
            <a:endParaRPr sz="1900">
              <a:solidFill>
                <a:schemeClr val="dk1"/>
              </a:solidFill>
              <a:latin typeface="Roboto"/>
              <a:ea typeface="Roboto"/>
              <a:cs typeface="Roboto"/>
              <a:sym typeface="Roboto"/>
            </a:endParaRPr>
          </a:p>
        </p:txBody>
      </p:sp>
      <p:cxnSp>
        <p:nvCxnSpPr>
          <p:cNvPr id="309" name="Google Shape;309;p45"/>
          <p:cNvCxnSpPr>
            <a:stCxn id="310" idx="3"/>
            <a:endCxn id="307" idx="1"/>
          </p:cNvCxnSpPr>
          <p:nvPr/>
        </p:nvCxnSpPr>
        <p:spPr>
          <a:xfrm rot="10800000" flipH="1">
            <a:off x="2770884" y="6317593"/>
            <a:ext cx="945300" cy="798000"/>
          </a:xfrm>
          <a:prstGeom prst="bentConnector3">
            <a:avLst>
              <a:gd name="adj1" fmla="val 31996"/>
            </a:avLst>
          </a:prstGeom>
          <a:noFill/>
          <a:ln w="28575" cap="flat" cmpd="sng">
            <a:solidFill>
              <a:schemeClr val="dk1"/>
            </a:solidFill>
            <a:prstDash val="solid"/>
            <a:round/>
            <a:headEnd type="none" w="med" len="med"/>
            <a:tailEnd type="triangle" w="med" len="med"/>
          </a:ln>
        </p:spPr>
      </p:cxnSp>
      <p:cxnSp>
        <p:nvCxnSpPr>
          <p:cNvPr id="311" name="Google Shape;311;p45"/>
          <p:cNvCxnSpPr>
            <a:stCxn id="312" idx="3"/>
            <a:endCxn id="307" idx="1"/>
          </p:cNvCxnSpPr>
          <p:nvPr/>
        </p:nvCxnSpPr>
        <p:spPr>
          <a:xfrm>
            <a:off x="2770872" y="5575211"/>
            <a:ext cx="945300" cy="742200"/>
          </a:xfrm>
          <a:prstGeom prst="bentConnector3">
            <a:avLst>
              <a:gd name="adj1" fmla="val 31998"/>
            </a:avLst>
          </a:prstGeom>
          <a:noFill/>
          <a:ln w="28575" cap="flat" cmpd="sng">
            <a:solidFill>
              <a:schemeClr val="dk1"/>
            </a:solidFill>
            <a:prstDash val="solid"/>
            <a:round/>
            <a:headEnd type="none" w="med" len="med"/>
            <a:tailEnd type="triangle" w="med" len="med"/>
          </a:ln>
        </p:spPr>
      </p:cxnSp>
      <p:cxnSp>
        <p:nvCxnSpPr>
          <p:cNvPr id="313" name="Google Shape;313;p45"/>
          <p:cNvCxnSpPr>
            <a:stCxn id="307" idx="2"/>
            <a:endCxn id="300" idx="0"/>
          </p:cNvCxnSpPr>
          <p:nvPr/>
        </p:nvCxnSpPr>
        <p:spPr>
          <a:xfrm flipH="1">
            <a:off x="4573841" y="6897330"/>
            <a:ext cx="12900" cy="663300"/>
          </a:xfrm>
          <a:prstGeom prst="straightConnector1">
            <a:avLst/>
          </a:prstGeom>
          <a:noFill/>
          <a:ln w="28575" cap="flat" cmpd="sng">
            <a:solidFill>
              <a:schemeClr val="dk1"/>
            </a:solidFill>
            <a:prstDash val="solid"/>
            <a:round/>
            <a:headEnd type="none" w="med" len="med"/>
            <a:tailEnd type="triangle" w="med" len="med"/>
          </a:ln>
        </p:spPr>
      </p:cxnSp>
      <p:cxnSp>
        <p:nvCxnSpPr>
          <p:cNvPr id="314" name="Google Shape;314;p45"/>
          <p:cNvCxnSpPr>
            <a:stCxn id="315" idx="3"/>
            <a:endCxn id="302" idx="1"/>
          </p:cNvCxnSpPr>
          <p:nvPr/>
        </p:nvCxnSpPr>
        <p:spPr>
          <a:xfrm rot="10800000" flipH="1">
            <a:off x="6995438" y="6315525"/>
            <a:ext cx="1174800" cy="1500"/>
          </a:xfrm>
          <a:prstGeom prst="straightConnector1">
            <a:avLst/>
          </a:prstGeom>
          <a:noFill/>
          <a:ln w="28575" cap="flat" cmpd="sng">
            <a:solidFill>
              <a:schemeClr val="dk1"/>
            </a:solidFill>
            <a:prstDash val="solid"/>
            <a:round/>
            <a:headEnd type="none" w="med" len="med"/>
            <a:tailEnd type="triangle" w="med" len="med"/>
          </a:ln>
        </p:spPr>
      </p:cxnSp>
      <p:cxnSp>
        <p:nvCxnSpPr>
          <p:cNvPr id="316" name="Google Shape;316;p45"/>
          <p:cNvCxnSpPr>
            <a:stCxn id="307" idx="3"/>
            <a:endCxn id="315" idx="1"/>
          </p:cNvCxnSpPr>
          <p:nvPr/>
        </p:nvCxnSpPr>
        <p:spPr>
          <a:xfrm rot="10800000" flipH="1">
            <a:off x="5457249" y="6316902"/>
            <a:ext cx="780600" cy="600"/>
          </a:xfrm>
          <a:prstGeom prst="straightConnector1">
            <a:avLst/>
          </a:prstGeom>
          <a:noFill/>
          <a:ln w="28575" cap="flat" cmpd="sng">
            <a:solidFill>
              <a:schemeClr val="dk1"/>
            </a:solidFill>
            <a:prstDash val="solid"/>
            <a:round/>
            <a:headEnd type="none" w="med" len="med"/>
            <a:tailEnd type="none" w="med" len="med"/>
          </a:ln>
        </p:spPr>
      </p:cxnSp>
      <p:sp>
        <p:nvSpPr>
          <p:cNvPr id="317" name="Google Shape;317;p45"/>
          <p:cNvSpPr txBox="1"/>
          <p:nvPr/>
        </p:nvSpPr>
        <p:spPr>
          <a:xfrm>
            <a:off x="5726145" y="6656249"/>
            <a:ext cx="17409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Global HTTP Load Balancer</a:t>
            </a:r>
            <a:endParaRPr sz="1900">
              <a:solidFill>
                <a:schemeClr val="dk1"/>
              </a:solidFill>
              <a:latin typeface="Roboto"/>
              <a:ea typeface="Roboto"/>
              <a:cs typeface="Roboto"/>
              <a:sym typeface="Roboto"/>
            </a:endParaRPr>
          </a:p>
        </p:txBody>
      </p:sp>
      <p:pic>
        <p:nvPicPr>
          <p:cNvPr id="315" name="Google Shape;315;p45"/>
          <p:cNvPicPr preferRelativeResize="0"/>
          <p:nvPr/>
        </p:nvPicPr>
        <p:blipFill>
          <a:blip r:embed="rId4">
            <a:alphaModFix/>
          </a:blip>
          <a:stretch>
            <a:fillRect/>
          </a:stretch>
        </p:blipFill>
        <p:spPr>
          <a:xfrm>
            <a:off x="6237754" y="5938059"/>
            <a:ext cx="757684" cy="757932"/>
          </a:xfrm>
          <a:prstGeom prst="rect">
            <a:avLst/>
          </a:prstGeom>
          <a:noFill/>
          <a:ln>
            <a:noFill/>
          </a:ln>
        </p:spPr>
      </p:pic>
      <p:grpSp>
        <p:nvGrpSpPr>
          <p:cNvPr id="318" name="Google Shape;318;p45"/>
          <p:cNvGrpSpPr/>
          <p:nvPr/>
        </p:nvGrpSpPr>
        <p:grpSpPr>
          <a:xfrm>
            <a:off x="1838178" y="5108864"/>
            <a:ext cx="932694" cy="932694"/>
            <a:chOff x="433514" y="2354433"/>
            <a:chExt cx="502800" cy="502800"/>
          </a:xfrm>
        </p:grpSpPr>
        <p:sp>
          <p:nvSpPr>
            <p:cNvPr id="312" name="Google Shape;312;p45"/>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319" name="Google Shape;319;p45"/>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320" name="Google Shape;320;p45"/>
          <p:cNvGrpSpPr/>
          <p:nvPr/>
        </p:nvGrpSpPr>
        <p:grpSpPr>
          <a:xfrm>
            <a:off x="1838190" y="6649246"/>
            <a:ext cx="932694" cy="932694"/>
            <a:chOff x="433514" y="2354433"/>
            <a:chExt cx="502800" cy="502800"/>
          </a:xfrm>
        </p:grpSpPr>
        <p:sp>
          <p:nvSpPr>
            <p:cNvPr id="310" name="Google Shape;310;p45"/>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321" name="Google Shape;321;p45"/>
            <p:cNvPicPr preferRelativeResize="0"/>
            <p:nvPr/>
          </p:nvPicPr>
          <p:blipFill rotWithShape="1">
            <a:blip r:embed="rId6">
              <a:alphaModFix/>
            </a:blip>
            <a:srcRect/>
            <a:stretch/>
          </p:blipFill>
          <p:spPr>
            <a:xfrm>
              <a:off x="470090" y="2391009"/>
              <a:ext cx="429900" cy="429900"/>
            </a:xfrm>
            <a:prstGeom prst="rect">
              <a:avLst/>
            </a:prstGeom>
            <a:noFill/>
            <a:ln>
              <a:noFill/>
            </a:ln>
          </p:spPr>
        </p:pic>
      </p:grpSp>
      <p:cxnSp>
        <p:nvCxnSpPr>
          <p:cNvPr id="322" name="Google Shape;322;p45"/>
          <p:cNvCxnSpPr>
            <a:stCxn id="302" idx="3"/>
            <a:endCxn id="303" idx="1"/>
          </p:cNvCxnSpPr>
          <p:nvPr/>
        </p:nvCxnSpPr>
        <p:spPr>
          <a:xfrm rot="10800000" flipH="1">
            <a:off x="9523625" y="5038076"/>
            <a:ext cx="1408500" cy="1277400"/>
          </a:xfrm>
          <a:prstGeom prst="bentConnector3">
            <a:avLst>
              <a:gd name="adj1" fmla="val 49999"/>
            </a:avLst>
          </a:prstGeom>
          <a:noFill/>
          <a:ln w="28575" cap="flat" cmpd="sng">
            <a:solidFill>
              <a:schemeClr val="dk1"/>
            </a:solidFill>
            <a:prstDash val="solid"/>
            <a:round/>
            <a:headEnd type="none" w="med" len="med"/>
            <a:tailEnd type="triangle" w="med" len="med"/>
          </a:ln>
        </p:spPr>
      </p:cxnSp>
      <p:sp>
        <p:nvSpPr>
          <p:cNvPr id="323" name="Google Shape;323;p45"/>
          <p:cNvSpPr/>
          <p:nvPr/>
        </p:nvSpPr>
        <p:spPr>
          <a:xfrm>
            <a:off x="11201686" y="4801726"/>
            <a:ext cx="1307592" cy="1342837"/>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Products Database</a:t>
            </a:r>
            <a:endParaRPr sz="1900">
              <a:solidFill>
                <a:srgbClr val="FFFFFF"/>
              </a:solidFill>
              <a:latin typeface="Roboto Medium"/>
              <a:ea typeface="Roboto Medium"/>
              <a:cs typeface="Roboto Medium"/>
              <a:sym typeface="Roboto Medium"/>
            </a:endParaRPr>
          </a:p>
        </p:txBody>
      </p:sp>
      <p:sp>
        <p:nvSpPr>
          <p:cNvPr id="324" name="Google Shape;324;p45"/>
          <p:cNvSpPr/>
          <p:nvPr/>
        </p:nvSpPr>
        <p:spPr>
          <a:xfrm>
            <a:off x="10932104" y="6517675"/>
            <a:ext cx="1869600" cy="23499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5"/>
          <p:cNvSpPr/>
          <p:nvPr/>
        </p:nvSpPr>
        <p:spPr>
          <a:xfrm>
            <a:off x="11190262" y="6653391"/>
            <a:ext cx="1353300" cy="749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Customer Service</a:t>
            </a:r>
            <a:endParaRPr sz="1900">
              <a:solidFill>
                <a:schemeClr val="dk1"/>
              </a:solidFill>
              <a:latin typeface="Roboto"/>
              <a:ea typeface="Roboto"/>
              <a:cs typeface="Roboto"/>
              <a:sym typeface="Roboto"/>
            </a:endParaRPr>
          </a:p>
        </p:txBody>
      </p:sp>
      <p:sp>
        <p:nvSpPr>
          <p:cNvPr id="326" name="Google Shape;326;p45"/>
          <p:cNvSpPr/>
          <p:nvPr/>
        </p:nvSpPr>
        <p:spPr>
          <a:xfrm>
            <a:off x="11239786" y="7468726"/>
            <a:ext cx="1307592" cy="1342837"/>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Customer Database</a:t>
            </a:r>
            <a:endParaRPr sz="1900">
              <a:solidFill>
                <a:srgbClr val="FFFFFF"/>
              </a:solidFill>
              <a:latin typeface="Roboto Medium"/>
              <a:ea typeface="Roboto Medium"/>
              <a:cs typeface="Roboto Medium"/>
              <a:sym typeface="Roboto Medium"/>
            </a:endParaRPr>
          </a:p>
        </p:txBody>
      </p:sp>
      <p:cxnSp>
        <p:nvCxnSpPr>
          <p:cNvPr id="327" name="Google Shape;327;p45"/>
          <p:cNvCxnSpPr>
            <a:stCxn id="302" idx="3"/>
            <a:endCxn id="324" idx="1"/>
          </p:cNvCxnSpPr>
          <p:nvPr/>
        </p:nvCxnSpPr>
        <p:spPr>
          <a:xfrm>
            <a:off x="9523625" y="6315476"/>
            <a:ext cx="1408500" cy="1377000"/>
          </a:xfrm>
          <a:prstGeom prst="bentConnector3">
            <a:avLst>
              <a:gd name="adj1" fmla="val 49999"/>
            </a:avLst>
          </a:prstGeom>
          <a:noFill/>
          <a:ln w="28575" cap="flat" cmpd="sng">
            <a:solidFill>
              <a:schemeClr val="dk1"/>
            </a:solidFill>
            <a:prstDash val="solid"/>
            <a:round/>
            <a:headEnd type="none" w="med" len="med"/>
            <a:tailEnd type="triangle" w="med" len="med"/>
          </a:ln>
        </p:spPr>
      </p:cxnSp>
      <p:sp>
        <p:nvSpPr>
          <p:cNvPr id="306" name="Google Shape;306;p45"/>
          <p:cNvSpPr/>
          <p:nvPr/>
        </p:nvSpPr>
        <p:spPr>
          <a:xfrm>
            <a:off x="13928047" y="3863125"/>
            <a:ext cx="1869600" cy="23499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5"/>
          <p:cNvSpPr/>
          <p:nvPr/>
        </p:nvSpPr>
        <p:spPr>
          <a:xfrm>
            <a:off x="14186204" y="3986391"/>
            <a:ext cx="1353300" cy="749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Accounts Service</a:t>
            </a:r>
            <a:endParaRPr sz="1900">
              <a:solidFill>
                <a:schemeClr val="dk1"/>
              </a:solidFill>
              <a:latin typeface="Roboto"/>
              <a:ea typeface="Roboto"/>
              <a:cs typeface="Roboto"/>
              <a:sym typeface="Roboto"/>
            </a:endParaRPr>
          </a:p>
        </p:txBody>
      </p:sp>
      <p:sp>
        <p:nvSpPr>
          <p:cNvPr id="329" name="Google Shape;329;p45"/>
          <p:cNvSpPr/>
          <p:nvPr/>
        </p:nvSpPr>
        <p:spPr>
          <a:xfrm>
            <a:off x="14216678" y="4801726"/>
            <a:ext cx="1307592" cy="1342837"/>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Accounts Database</a:t>
            </a:r>
            <a:endParaRPr sz="1900">
              <a:solidFill>
                <a:srgbClr val="FFFFFF"/>
              </a:solidFill>
              <a:latin typeface="Roboto Medium"/>
              <a:ea typeface="Roboto Medium"/>
              <a:cs typeface="Roboto Medium"/>
              <a:sym typeface="Roboto Medium"/>
            </a:endParaRPr>
          </a:p>
        </p:txBody>
      </p:sp>
      <p:sp>
        <p:nvSpPr>
          <p:cNvPr id="330" name="Google Shape;330;p45"/>
          <p:cNvSpPr/>
          <p:nvPr/>
        </p:nvSpPr>
        <p:spPr>
          <a:xfrm>
            <a:off x="3703372" y="8566725"/>
            <a:ext cx="1740900" cy="417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latin typeface="Roboto Medium"/>
                <a:ea typeface="Roboto Medium"/>
                <a:cs typeface="Roboto Medium"/>
                <a:sym typeface="Roboto Medium"/>
              </a:rPr>
              <a:t>Third-Party</a:t>
            </a:r>
            <a:endParaRPr sz="2200">
              <a:solidFill>
                <a:schemeClr val="accent5"/>
              </a:solidFill>
              <a:latin typeface="Roboto Medium"/>
              <a:ea typeface="Roboto Medium"/>
              <a:cs typeface="Roboto Medium"/>
              <a:sym typeface="Roboto Medium"/>
            </a:endParaRPr>
          </a:p>
        </p:txBody>
      </p:sp>
      <p:sp>
        <p:nvSpPr>
          <p:cNvPr id="331" name="Google Shape;331;p45"/>
          <p:cNvSpPr/>
          <p:nvPr/>
        </p:nvSpPr>
        <p:spPr>
          <a:xfrm>
            <a:off x="7741972" y="8566725"/>
            <a:ext cx="945300" cy="417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latin typeface="Roboto Medium"/>
                <a:ea typeface="Roboto Medium"/>
                <a:cs typeface="Roboto Medium"/>
                <a:sym typeface="Roboto Medium"/>
              </a:rPr>
              <a:t>VPC</a:t>
            </a:r>
            <a:endParaRPr sz="2200">
              <a:solidFill>
                <a:schemeClr val="accent5"/>
              </a:solidFill>
              <a:latin typeface="Roboto Medium"/>
              <a:ea typeface="Roboto Medium"/>
              <a:cs typeface="Roboto Medium"/>
              <a:sym typeface="Roboto Medium"/>
            </a:endParaRPr>
          </a:p>
        </p:txBody>
      </p:sp>
      <p:cxnSp>
        <p:nvCxnSpPr>
          <p:cNvPr id="332" name="Google Shape;332;p45"/>
          <p:cNvCxnSpPr>
            <a:stCxn id="324" idx="3"/>
            <a:endCxn id="306" idx="1"/>
          </p:cNvCxnSpPr>
          <p:nvPr/>
        </p:nvCxnSpPr>
        <p:spPr>
          <a:xfrm rot="10800000" flipH="1">
            <a:off x="12801704" y="5037925"/>
            <a:ext cx="1126200" cy="2654700"/>
          </a:xfrm>
          <a:prstGeom prst="bentConnector3">
            <a:avLst>
              <a:gd name="adj1" fmla="val 50006"/>
            </a:avLst>
          </a:prstGeom>
          <a:noFill/>
          <a:ln w="28575" cap="flat" cmpd="sng">
            <a:solidFill>
              <a:schemeClr val="dk1"/>
            </a:solidFill>
            <a:prstDash val="solid"/>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71" name="Google Shape;371;p47"/>
          <p:cNvSpPr txBox="1">
            <a:spLocks noGrp="1"/>
          </p:cNvSpPr>
          <p:nvPr>
            <p:ph type="body" idx="1"/>
          </p:nvPr>
        </p:nvSpPr>
        <p:spPr>
          <a:xfrm>
            <a:off x="1019849" y="2214305"/>
            <a:ext cx="16362900" cy="13674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dirty="0"/>
              <a:t>Even if some service is down, eBank wants the web frontend of the application to be available nearly all the time. We also want the website to be fast with very low latency to users all over the U.S. The diagram below depicts how we can achieve this using Google Cloud services. </a:t>
            </a:r>
            <a:endParaRPr dirty="0"/>
          </a:p>
        </p:txBody>
      </p:sp>
      <p:sp>
        <p:nvSpPr>
          <p:cNvPr id="344" name="Google Shape;344;p47"/>
          <p:cNvSpPr txBox="1">
            <a:spLocks noGrp="1"/>
          </p:cNvSpPr>
          <p:nvPr>
            <p:ph type="title"/>
          </p:nvPr>
        </p:nvSpPr>
        <p:spPr>
          <a:xfrm>
            <a:off x="980500" y="798969"/>
            <a:ext cx="16230600" cy="1083588"/>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10. Designing reliable, scalable applications</a:t>
            </a:r>
            <a:endParaRPr dirty="0"/>
          </a:p>
          <a:p>
            <a:pPr marL="0" lvl="0" indent="0" algn="l" rtl="0">
              <a:spcBef>
                <a:spcPts val="0"/>
              </a:spcBef>
              <a:spcAft>
                <a:spcPts val="0"/>
              </a:spcAft>
              <a:buNone/>
            </a:pPr>
            <a:endParaRPr dirty="0"/>
          </a:p>
        </p:txBody>
      </p:sp>
      <p:sp>
        <p:nvSpPr>
          <p:cNvPr id="345" name="Google Shape;345;p47"/>
          <p:cNvSpPr/>
          <p:nvPr/>
        </p:nvSpPr>
        <p:spPr>
          <a:xfrm>
            <a:off x="5174846" y="4459775"/>
            <a:ext cx="2128200" cy="4249800"/>
          </a:xfrm>
          <a:prstGeom prst="roundRect">
            <a:avLst>
              <a:gd name="adj" fmla="val 399"/>
            </a:avLst>
          </a:prstGeom>
          <a:solidFill>
            <a:srgbClr val="9FC5E8"/>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346" name="Google Shape;346;p47"/>
          <p:cNvSpPr txBox="1"/>
          <p:nvPr/>
        </p:nvSpPr>
        <p:spPr>
          <a:xfrm>
            <a:off x="5246695" y="4465320"/>
            <a:ext cx="1797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us-east-1</a:t>
            </a:r>
            <a:endParaRPr sz="1800">
              <a:solidFill>
                <a:schemeClr val="dk1"/>
              </a:solidFill>
              <a:latin typeface="Roboto"/>
              <a:ea typeface="Roboto"/>
              <a:cs typeface="Roboto"/>
              <a:sym typeface="Roboto"/>
            </a:endParaRPr>
          </a:p>
        </p:txBody>
      </p:sp>
      <p:sp>
        <p:nvSpPr>
          <p:cNvPr id="347" name="Google Shape;347;p47"/>
          <p:cNvSpPr/>
          <p:nvPr/>
        </p:nvSpPr>
        <p:spPr>
          <a:xfrm>
            <a:off x="5468646" y="4901524"/>
            <a:ext cx="2128200" cy="3995700"/>
          </a:xfrm>
          <a:prstGeom prst="roundRect">
            <a:avLst>
              <a:gd name="adj" fmla="val 399"/>
            </a:avLst>
          </a:prstGeom>
          <a:solidFill>
            <a:srgbClr val="D2E3FC"/>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348" name="Google Shape;348;p47"/>
          <p:cNvSpPr txBox="1"/>
          <p:nvPr/>
        </p:nvSpPr>
        <p:spPr>
          <a:xfrm>
            <a:off x="5518467" y="4998727"/>
            <a:ext cx="1442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grpSp>
        <p:nvGrpSpPr>
          <p:cNvPr id="349" name="Google Shape;349;p47"/>
          <p:cNvGrpSpPr/>
          <p:nvPr/>
        </p:nvGrpSpPr>
        <p:grpSpPr>
          <a:xfrm>
            <a:off x="5661296" y="5530650"/>
            <a:ext cx="1741901" cy="1426500"/>
            <a:chOff x="5659199" y="5911650"/>
            <a:chExt cx="1741901" cy="1426500"/>
          </a:xfrm>
        </p:grpSpPr>
        <p:sp>
          <p:nvSpPr>
            <p:cNvPr id="350" name="Google Shape;350;p47"/>
            <p:cNvSpPr/>
            <p:nvPr/>
          </p:nvSpPr>
          <p:spPr>
            <a:xfrm>
              <a:off x="5660200" y="5911650"/>
              <a:ext cx="1740900" cy="14265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7"/>
            <p:cNvSpPr/>
            <p:nvPr/>
          </p:nvSpPr>
          <p:spPr>
            <a:xfrm>
              <a:off x="5815453" y="6439575"/>
              <a:ext cx="1442100" cy="467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UI</a:t>
              </a:r>
              <a:endParaRPr sz="1800">
                <a:solidFill>
                  <a:schemeClr val="dk1"/>
                </a:solidFill>
                <a:latin typeface="Roboto"/>
                <a:ea typeface="Roboto"/>
                <a:cs typeface="Roboto"/>
                <a:sym typeface="Roboto"/>
              </a:endParaRPr>
            </a:p>
          </p:txBody>
        </p:sp>
        <p:sp>
          <p:nvSpPr>
            <p:cNvPr id="352" name="Google Shape;352;p47"/>
            <p:cNvSpPr txBox="1"/>
            <p:nvPr/>
          </p:nvSpPr>
          <p:spPr>
            <a:xfrm>
              <a:off x="5659199" y="5970425"/>
              <a:ext cx="1707900" cy="467700"/>
            </a:xfrm>
            <a:prstGeom prst="rect">
              <a:avLst/>
            </a:prstGeom>
            <a:solidFill>
              <a:srgbClr val="F1F3F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grpSp>
      <p:grpSp>
        <p:nvGrpSpPr>
          <p:cNvPr id="353" name="Google Shape;353;p47"/>
          <p:cNvGrpSpPr/>
          <p:nvPr/>
        </p:nvGrpSpPr>
        <p:grpSpPr>
          <a:xfrm>
            <a:off x="5662296" y="7144850"/>
            <a:ext cx="1740900" cy="1425000"/>
            <a:chOff x="5728101" y="7525850"/>
            <a:chExt cx="1740900" cy="1425000"/>
          </a:xfrm>
        </p:grpSpPr>
        <p:sp>
          <p:nvSpPr>
            <p:cNvPr id="354" name="Google Shape;354;p47"/>
            <p:cNvSpPr/>
            <p:nvPr/>
          </p:nvSpPr>
          <p:spPr>
            <a:xfrm>
              <a:off x="5728101" y="7525850"/>
              <a:ext cx="1740900" cy="14250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7"/>
            <p:cNvSpPr/>
            <p:nvPr/>
          </p:nvSpPr>
          <p:spPr>
            <a:xfrm>
              <a:off x="5888710" y="8053784"/>
              <a:ext cx="1444800" cy="4662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UI</a:t>
              </a:r>
              <a:endParaRPr sz="1800">
                <a:solidFill>
                  <a:schemeClr val="dk1"/>
                </a:solidFill>
                <a:latin typeface="Roboto"/>
                <a:ea typeface="Roboto"/>
                <a:cs typeface="Roboto"/>
                <a:sym typeface="Roboto"/>
              </a:endParaRPr>
            </a:p>
          </p:txBody>
        </p:sp>
        <p:sp>
          <p:nvSpPr>
            <p:cNvPr id="356" name="Google Shape;356;p47"/>
            <p:cNvSpPr txBox="1"/>
            <p:nvPr/>
          </p:nvSpPr>
          <p:spPr>
            <a:xfrm>
              <a:off x="5761050" y="7584625"/>
              <a:ext cx="1652700" cy="467700"/>
            </a:xfrm>
            <a:prstGeom prst="rect">
              <a:avLst/>
            </a:prstGeom>
            <a:solidFill>
              <a:srgbClr val="F1F3F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grpSp>
      <p:sp>
        <p:nvSpPr>
          <p:cNvPr id="357" name="Google Shape;357;p47"/>
          <p:cNvSpPr/>
          <p:nvPr/>
        </p:nvSpPr>
        <p:spPr>
          <a:xfrm>
            <a:off x="8132249" y="4459775"/>
            <a:ext cx="9250500" cy="42498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358" name="Google Shape;358;p47"/>
          <p:cNvSpPr/>
          <p:nvPr/>
        </p:nvSpPr>
        <p:spPr>
          <a:xfrm>
            <a:off x="9627799" y="4899450"/>
            <a:ext cx="62271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7"/>
          <p:cNvSpPr txBox="1"/>
          <p:nvPr/>
        </p:nvSpPr>
        <p:spPr>
          <a:xfrm>
            <a:off x="9689261" y="4897075"/>
            <a:ext cx="1906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360" name="Google Shape;360;p47"/>
          <p:cNvSpPr/>
          <p:nvPr/>
        </p:nvSpPr>
        <p:spPr>
          <a:xfrm>
            <a:off x="9750909" y="5501200"/>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361" name="Google Shape;361;p47"/>
          <p:cNvSpPr/>
          <p:nvPr/>
        </p:nvSpPr>
        <p:spPr>
          <a:xfrm>
            <a:off x="12584093" y="5501200"/>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362" name="Google Shape;362;p47"/>
          <p:cNvSpPr/>
          <p:nvPr/>
        </p:nvSpPr>
        <p:spPr>
          <a:xfrm>
            <a:off x="9643224" y="6743100"/>
            <a:ext cx="46329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7"/>
          <p:cNvSpPr txBox="1"/>
          <p:nvPr/>
        </p:nvSpPr>
        <p:spPr>
          <a:xfrm>
            <a:off x="9689261" y="6801877"/>
            <a:ext cx="174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364" name="Google Shape;364;p47"/>
          <p:cNvCxnSpPr>
            <a:stCxn id="365" idx="3"/>
            <a:endCxn id="366" idx="1"/>
          </p:cNvCxnSpPr>
          <p:nvPr/>
        </p:nvCxnSpPr>
        <p:spPr>
          <a:xfrm>
            <a:off x="11926501" y="6343882"/>
            <a:ext cx="0" cy="614700"/>
          </a:xfrm>
          <a:prstGeom prst="straightConnector1">
            <a:avLst/>
          </a:prstGeom>
          <a:noFill/>
          <a:ln w="38100" cap="flat" cmpd="sng">
            <a:solidFill>
              <a:schemeClr val="accent1"/>
            </a:solidFill>
            <a:prstDash val="solid"/>
            <a:round/>
            <a:headEnd type="none" w="med" len="med"/>
            <a:tailEnd type="triangle" w="med" len="med"/>
          </a:ln>
        </p:spPr>
      </p:cxnSp>
      <p:sp>
        <p:nvSpPr>
          <p:cNvPr id="367" name="Google Shape;367;p47"/>
          <p:cNvSpPr txBox="1"/>
          <p:nvPr/>
        </p:nvSpPr>
        <p:spPr>
          <a:xfrm>
            <a:off x="8248295" y="6817925"/>
            <a:ext cx="12579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368" name="Google Shape;368;p47"/>
          <p:cNvSpPr txBox="1"/>
          <p:nvPr/>
        </p:nvSpPr>
        <p:spPr>
          <a:xfrm>
            <a:off x="8155727" y="4438054"/>
            <a:ext cx="15543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369" name="Google Shape;369;p47"/>
          <p:cNvSpPr/>
          <p:nvPr/>
        </p:nvSpPr>
        <p:spPr>
          <a:xfrm>
            <a:off x="14195998" y="5501200"/>
            <a:ext cx="15177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Analytics Service</a:t>
            </a:r>
            <a:endParaRPr sz="1900">
              <a:solidFill>
                <a:schemeClr val="dk1"/>
              </a:solidFill>
              <a:latin typeface="Roboto"/>
              <a:ea typeface="Roboto"/>
              <a:cs typeface="Roboto"/>
              <a:sym typeface="Roboto"/>
            </a:endParaRPr>
          </a:p>
        </p:txBody>
      </p:sp>
      <p:pic>
        <p:nvPicPr>
          <p:cNvPr id="370" name="Google Shape;370;p47"/>
          <p:cNvPicPr preferRelativeResize="0"/>
          <p:nvPr/>
        </p:nvPicPr>
        <p:blipFill>
          <a:blip r:embed="rId3">
            <a:alphaModFix/>
          </a:blip>
          <a:stretch>
            <a:fillRect/>
          </a:stretch>
        </p:blipFill>
        <p:spPr>
          <a:xfrm>
            <a:off x="8461290" y="6003409"/>
            <a:ext cx="770294" cy="772968"/>
          </a:xfrm>
          <a:prstGeom prst="rect">
            <a:avLst/>
          </a:prstGeom>
          <a:noFill/>
          <a:ln>
            <a:noFill/>
          </a:ln>
        </p:spPr>
      </p:pic>
      <p:grpSp>
        <p:nvGrpSpPr>
          <p:cNvPr id="372" name="Google Shape;372;p47"/>
          <p:cNvGrpSpPr/>
          <p:nvPr/>
        </p:nvGrpSpPr>
        <p:grpSpPr>
          <a:xfrm>
            <a:off x="855805" y="5642264"/>
            <a:ext cx="932694" cy="932694"/>
            <a:chOff x="433514" y="2354433"/>
            <a:chExt cx="502800" cy="502800"/>
          </a:xfrm>
        </p:grpSpPr>
        <p:sp>
          <p:nvSpPr>
            <p:cNvPr id="373" name="Google Shape;373;p47"/>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374" name="Google Shape;374;p47"/>
            <p:cNvPicPr preferRelativeResize="0"/>
            <p:nvPr/>
          </p:nvPicPr>
          <p:blipFill rotWithShape="1">
            <a:blip r:embed="rId4">
              <a:alphaModFix/>
            </a:blip>
            <a:srcRect/>
            <a:stretch/>
          </p:blipFill>
          <p:spPr>
            <a:xfrm>
              <a:off x="470090" y="2391009"/>
              <a:ext cx="429900" cy="429900"/>
            </a:xfrm>
            <a:prstGeom prst="rect">
              <a:avLst/>
            </a:prstGeom>
            <a:noFill/>
            <a:ln>
              <a:noFill/>
            </a:ln>
          </p:spPr>
        </p:pic>
      </p:grpSp>
      <p:grpSp>
        <p:nvGrpSpPr>
          <p:cNvPr id="375" name="Google Shape;375;p47"/>
          <p:cNvGrpSpPr/>
          <p:nvPr/>
        </p:nvGrpSpPr>
        <p:grpSpPr>
          <a:xfrm>
            <a:off x="855817" y="7182646"/>
            <a:ext cx="932694" cy="932694"/>
            <a:chOff x="433514" y="2354433"/>
            <a:chExt cx="502800" cy="502800"/>
          </a:xfrm>
        </p:grpSpPr>
        <p:sp>
          <p:nvSpPr>
            <p:cNvPr id="376" name="Google Shape;376;p47"/>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377" name="Google Shape;377;p47"/>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378" name="Google Shape;378;p47"/>
          <p:cNvGrpSpPr/>
          <p:nvPr/>
        </p:nvGrpSpPr>
        <p:grpSpPr>
          <a:xfrm>
            <a:off x="1937531" y="6254476"/>
            <a:ext cx="1445044" cy="975405"/>
            <a:chOff x="3182760" y="6042474"/>
            <a:chExt cx="1445044" cy="975405"/>
          </a:xfrm>
        </p:grpSpPr>
        <p:pic>
          <p:nvPicPr>
            <p:cNvPr id="379" name="Google Shape;379;p47"/>
            <p:cNvPicPr preferRelativeResize="0"/>
            <p:nvPr/>
          </p:nvPicPr>
          <p:blipFill>
            <a:blip r:embed="rId6">
              <a:alphaModFix/>
            </a:blip>
            <a:stretch>
              <a:fillRect/>
            </a:stretch>
          </p:blipFill>
          <p:spPr>
            <a:xfrm>
              <a:off x="3182760" y="6042474"/>
              <a:ext cx="1445044" cy="975405"/>
            </a:xfrm>
            <a:prstGeom prst="rect">
              <a:avLst/>
            </a:prstGeom>
            <a:noFill/>
            <a:ln>
              <a:noFill/>
            </a:ln>
          </p:spPr>
        </p:pic>
        <p:sp>
          <p:nvSpPr>
            <p:cNvPr id="380" name="Google Shape;380;p47"/>
            <p:cNvSpPr txBox="1"/>
            <p:nvPr/>
          </p:nvSpPr>
          <p:spPr>
            <a:xfrm>
              <a:off x="3286082" y="6435879"/>
              <a:ext cx="1238400" cy="46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HTTPS</a:t>
              </a:r>
              <a:endParaRPr sz="1800">
                <a:solidFill>
                  <a:schemeClr val="dk1"/>
                </a:solidFill>
                <a:latin typeface="Roboto"/>
                <a:ea typeface="Roboto"/>
                <a:cs typeface="Roboto"/>
                <a:sym typeface="Roboto"/>
              </a:endParaRPr>
            </a:p>
          </p:txBody>
        </p:sp>
      </p:grpSp>
      <p:sp>
        <p:nvSpPr>
          <p:cNvPr id="381" name="Google Shape;381;p47"/>
          <p:cNvSpPr txBox="1"/>
          <p:nvPr/>
        </p:nvSpPr>
        <p:spPr>
          <a:xfrm>
            <a:off x="3269944" y="7045548"/>
            <a:ext cx="1740900" cy="769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HTTP Global Load Balancer</a:t>
            </a:r>
            <a:endParaRPr sz="1900">
              <a:solidFill>
                <a:schemeClr val="dk1"/>
              </a:solidFill>
              <a:latin typeface="Roboto"/>
              <a:ea typeface="Roboto"/>
              <a:cs typeface="Roboto"/>
              <a:sym typeface="Roboto"/>
            </a:endParaRPr>
          </a:p>
        </p:txBody>
      </p:sp>
      <p:pic>
        <p:nvPicPr>
          <p:cNvPr id="382" name="Google Shape;382;p47"/>
          <p:cNvPicPr preferRelativeResize="0"/>
          <p:nvPr/>
        </p:nvPicPr>
        <p:blipFill>
          <a:blip r:embed="rId3">
            <a:alphaModFix/>
          </a:blip>
          <a:stretch>
            <a:fillRect/>
          </a:stretch>
        </p:blipFill>
        <p:spPr>
          <a:xfrm>
            <a:off x="3781552" y="6327358"/>
            <a:ext cx="757684" cy="757932"/>
          </a:xfrm>
          <a:prstGeom prst="rect">
            <a:avLst/>
          </a:prstGeom>
          <a:noFill/>
          <a:ln>
            <a:noFill/>
          </a:ln>
        </p:spPr>
      </p:pic>
      <p:sp>
        <p:nvSpPr>
          <p:cNvPr id="365" name="Google Shape;365;p47"/>
          <p:cNvSpPr/>
          <p:nvPr/>
        </p:nvSpPr>
        <p:spPr>
          <a:xfrm>
            <a:off x="11362815" y="5087138"/>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383" name="Google Shape;383;p47"/>
          <p:cNvSpPr/>
          <p:nvPr/>
        </p:nvSpPr>
        <p:spPr>
          <a:xfrm>
            <a:off x="16047387" y="6899378"/>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Firestore</a:t>
            </a:r>
            <a:endParaRPr sz="1800">
              <a:solidFill>
                <a:srgbClr val="FFFFFF"/>
              </a:solidFill>
              <a:latin typeface="Roboto Medium"/>
              <a:ea typeface="Roboto Medium"/>
              <a:cs typeface="Roboto Medium"/>
              <a:sym typeface="Roboto Medium"/>
            </a:endParaRPr>
          </a:p>
        </p:txBody>
      </p:sp>
      <p:sp>
        <p:nvSpPr>
          <p:cNvPr id="384" name="Google Shape;384;p47"/>
          <p:cNvSpPr/>
          <p:nvPr/>
        </p:nvSpPr>
        <p:spPr>
          <a:xfrm>
            <a:off x="16047387" y="5055728"/>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sp>
        <p:nvSpPr>
          <p:cNvPr id="385" name="Google Shape;385;p47"/>
          <p:cNvSpPr/>
          <p:nvPr/>
        </p:nvSpPr>
        <p:spPr>
          <a:xfrm>
            <a:off x="12584093" y="7372627"/>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366" name="Google Shape;366;p47"/>
          <p:cNvSpPr/>
          <p:nvPr/>
        </p:nvSpPr>
        <p:spPr>
          <a:xfrm>
            <a:off x="11362815" y="6958565"/>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386" name="Google Shape;386;p47"/>
          <p:cNvSpPr/>
          <p:nvPr/>
        </p:nvSpPr>
        <p:spPr>
          <a:xfrm>
            <a:off x="9750909" y="7372627"/>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387" name="Google Shape;387;p47"/>
          <p:cNvSpPr/>
          <p:nvPr/>
        </p:nvSpPr>
        <p:spPr>
          <a:xfrm>
            <a:off x="8132299" y="8480975"/>
            <a:ext cx="9250500" cy="4173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Roboto"/>
                <a:ea typeface="Roboto"/>
                <a:cs typeface="Roboto"/>
                <a:sym typeface="Roboto"/>
              </a:rPr>
              <a:t>Multi-regional Cloud Storage bucket for backups</a:t>
            </a:r>
            <a:endParaRPr sz="2200">
              <a:solidFill>
                <a:schemeClr val="accent5"/>
              </a:solidFill>
              <a:latin typeface="Roboto Medium"/>
              <a:ea typeface="Roboto Medium"/>
              <a:cs typeface="Roboto Medium"/>
              <a:sym typeface="Roboto Medium"/>
            </a:endParaRPr>
          </a:p>
        </p:txBody>
      </p:sp>
      <p:sp>
        <p:nvSpPr>
          <p:cNvPr id="388" name="Google Shape;388;p47"/>
          <p:cNvSpPr/>
          <p:nvPr/>
        </p:nvSpPr>
        <p:spPr>
          <a:xfrm>
            <a:off x="7239725" y="6138680"/>
            <a:ext cx="3420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7"/>
          <p:cNvSpPr/>
          <p:nvPr/>
        </p:nvSpPr>
        <p:spPr>
          <a:xfrm>
            <a:off x="8163475" y="6138675"/>
            <a:ext cx="1839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0" name="Google Shape;390;p47"/>
          <p:cNvCxnSpPr>
            <a:stCxn id="388" idx="3"/>
            <a:endCxn id="389" idx="1"/>
          </p:cNvCxnSpPr>
          <p:nvPr/>
        </p:nvCxnSpPr>
        <p:spPr>
          <a:xfrm>
            <a:off x="7581725" y="6299930"/>
            <a:ext cx="581700" cy="0"/>
          </a:xfrm>
          <a:prstGeom prst="straightConnector1">
            <a:avLst/>
          </a:prstGeom>
          <a:noFill/>
          <a:ln w="38100" cap="flat" cmpd="sng">
            <a:solidFill>
              <a:schemeClr val="dk1"/>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2" name="Google Shape;402;p49"/>
          <p:cNvSpPr txBox="1">
            <a:spLocks noGrp="1"/>
          </p:cNvSpPr>
          <p:nvPr>
            <p:ph type="body" idx="1"/>
          </p:nvPr>
        </p:nvSpPr>
        <p:spPr>
          <a:xfrm>
            <a:off x="1426534" y="2225177"/>
            <a:ext cx="16861466" cy="461699"/>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dirty="0"/>
              <a:t>To meet regulatory requirements, eBank plans to recover from a disaster that brings down the entire region. </a:t>
            </a:r>
            <a:endParaRPr dirty="0"/>
          </a:p>
        </p:txBody>
      </p:sp>
      <p:sp>
        <p:nvSpPr>
          <p:cNvPr id="401" name="Google Shape;401;p49"/>
          <p:cNvSpPr txBox="1">
            <a:spLocks noGrp="1"/>
          </p:cNvSpPr>
          <p:nvPr>
            <p:ph type="title"/>
          </p:nvPr>
        </p:nvSpPr>
        <p:spPr>
          <a:xfrm>
            <a:off x="914350" y="920500"/>
            <a:ext cx="13004850" cy="929359"/>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11a. Disaster recovery scenario</a:t>
            </a:r>
            <a:endParaRPr dirty="0"/>
          </a:p>
          <a:p>
            <a:pPr marL="0" lvl="0" indent="0" algn="l" rtl="0">
              <a:spcBef>
                <a:spcPts val="0"/>
              </a:spcBef>
              <a:spcAft>
                <a:spcPts val="0"/>
              </a:spcAft>
              <a:buNone/>
            </a:pPr>
            <a:endParaRPr dirty="0"/>
          </a:p>
        </p:txBody>
      </p:sp>
      <p:sp>
        <p:nvSpPr>
          <p:cNvPr id="403" name="Google Shape;403;p49"/>
          <p:cNvSpPr/>
          <p:nvPr/>
        </p:nvSpPr>
        <p:spPr>
          <a:xfrm>
            <a:off x="5150837" y="4798525"/>
            <a:ext cx="9250500" cy="39954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04" name="Google Shape;404;p49"/>
          <p:cNvSpPr/>
          <p:nvPr/>
        </p:nvSpPr>
        <p:spPr>
          <a:xfrm>
            <a:off x="6646387" y="5238200"/>
            <a:ext cx="62271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9"/>
          <p:cNvSpPr txBox="1"/>
          <p:nvPr/>
        </p:nvSpPr>
        <p:spPr>
          <a:xfrm>
            <a:off x="6707860" y="5235825"/>
            <a:ext cx="174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406" name="Google Shape;406;p49"/>
          <p:cNvSpPr/>
          <p:nvPr/>
        </p:nvSpPr>
        <p:spPr>
          <a:xfrm>
            <a:off x="6769497" y="5839950"/>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Orders Service</a:t>
            </a:r>
            <a:endParaRPr sz="1800">
              <a:solidFill>
                <a:schemeClr val="dk1"/>
              </a:solidFill>
              <a:latin typeface="Roboto"/>
              <a:ea typeface="Roboto"/>
              <a:cs typeface="Roboto"/>
              <a:sym typeface="Roboto"/>
            </a:endParaRPr>
          </a:p>
        </p:txBody>
      </p:sp>
      <p:sp>
        <p:nvSpPr>
          <p:cNvPr id="407" name="Google Shape;407;p49"/>
          <p:cNvSpPr/>
          <p:nvPr/>
        </p:nvSpPr>
        <p:spPr>
          <a:xfrm>
            <a:off x="9602681" y="5839950"/>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Inventory Service</a:t>
            </a:r>
            <a:endParaRPr sz="1800">
              <a:solidFill>
                <a:schemeClr val="dk1"/>
              </a:solidFill>
              <a:latin typeface="Roboto"/>
              <a:ea typeface="Roboto"/>
              <a:cs typeface="Roboto"/>
              <a:sym typeface="Roboto"/>
            </a:endParaRPr>
          </a:p>
        </p:txBody>
      </p:sp>
      <p:sp>
        <p:nvSpPr>
          <p:cNvPr id="408" name="Google Shape;408;p49"/>
          <p:cNvSpPr/>
          <p:nvPr/>
        </p:nvSpPr>
        <p:spPr>
          <a:xfrm>
            <a:off x="6661812" y="7081850"/>
            <a:ext cx="46329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9"/>
          <p:cNvSpPr txBox="1"/>
          <p:nvPr/>
        </p:nvSpPr>
        <p:spPr>
          <a:xfrm>
            <a:off x="6707849" y="7140627"/>
            <a:ext cx="1740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410" name="Google Shape;410;p49"/>
          <p:cNvCxnSpPr>
            <a:stCxn id="411" idx="3"/>
            <a:endCxn id="412" idx="1"/>
          </p:cNvCxnSpPr>
          <p:nvPr/>
        </p:nvCxnSpPr>
        <p:spPr>
          <a:xfrm>
            <a:off x="8945089" y="6682632"/>
            <a:ext cx="0" cy="614700"/>
          </a:xfrm>
          <a:prstGeom prst="straightConnector1">
            <a:avLst/>
          </a:prstGeom>
          <a:noFill/>
          <a:ln w="38100" cap="flat" cmpd="sng">
            <a:solidFill>
              <a:schemeClr val="accent1"/>
            </a:solidFill>
            <a:prstDash val="solid"/>
            <a:round/>
            <a:headEnd type="none" w="med" len="med"/>
            <a:tailEnd type="triangle" w="med" len="med"/>
          </a:ln>
        </p:spPr>
      </p:cxnSp>
      <p:sp>
        <p:nvSpPr>
          <p:cNvPr id="413" name="Google Shape;413;p49"/>
          <p:cNvSpPr txBox="1"/>
          <p:nvPr/>
        </p:nvSpPr>
        <p:spPr>
          <a:xfrm>
            <a:off x="5266883" y="7156676"/>
            <a:ext cx="12579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414" name="Google Shape;414;p49"/>
          <p:cNvSpPr txBox="1"/>
          <p:nvPr/>
        </p:nvSpPr>
        <p:spPr>
          <a:xfrm>
            <a:off x="5174315" y="4776805"/>
            <a:ext cx="15543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415" name="Google Shape;415;p49"/>
          <p:cNvSpPr/>
          <p:nvPr/>
        </p:nvSpPr>
        <p:spPr>
          <a:xfrm>
            <a:off x="11214586" y="5839950"/>
            <a:ext cx="15177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Analytics Service</a:t>
            </a:r>
            <a:endParaRPr sz="1900">
              <a:solidFill>
                <a:schemeClr val="dk1"/>
              </a:solidFill>
              <a:latin typeface="Roboto"/>
              <a:ea typeface="Roboto"/>
              <a:cs typeface="Roboto"/>
              <a:sym typeface="Roboto"/>
            </a:endParaRPr>
          </a:p>
        </p:txBody>
      </p:sp>
      <p:pic>
        <p:nvPicPr>
          <p:cNvPr id="416" name="Google Shape;416;p49"/>
          <p:cNvPicPr preferRelativeResize="0"/>
          <p:nvPr/>
        </p:nvPicPr>
        <p:blipFill>
          <a:blip r:embed="rId3">
            <a:alphaModFix/>
          </a:blip>
          <a:stretch>
            <a:fillRect/>
          </a:stretch>
        </p:blipFill>
        <p:spPr>
          <a:xfrm>
            <a:off x="5479878" y="6342159"/>
            <a:ext cx="770294" cy="772968"/>
          </a:xfrm>
          <a:prstGeom prst="rect">
            <a:avLst/>
          </a:prstGeom>
          <a:noFill/>
          <a:ln>
            <a:noFill/>
          </a:ln>
        </p:spPr>
      </p:pic>
      <p:sp>
        <p:nvSpPr>
          <p:cNvPr id="411" name="Google Shape;411;p49"/>
          <p:cNvSpPr/>
          <p:nvPr/>
        </p:nvSpPr>
        <p:spPr>
          <a:xfrm>
            <a:off x="8381403" y="5425889"/>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417" name="Google Shape;417;p49"/>
          <p:cNvSpPr/>
          <p:nvPr/>
        </p:nvSpPr>
        <p:spPr>
          <a:xfrm>
            <a:off x="13065976" y="7238129"/>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Firestore</a:t>
            </a:r>
            <a:endParaRPr sz="1800">
              <a:solidFill>
                <a:srgbClr val="FFFFFF"/>
              </a:solidFill>
              <a:latin typeface="Roboto Medium"/>
              <a:ea typeface="Roboto Medium"/>
              <a:cs typeface="Roboto Medium"/>
              <a:sym typeface="Roboto Medium"/>
            </a:endParaRPr>
          </a:p>
        </p:txBody>
      </p:sp>
      <p:sp>
        <p:nvSpPr>
          <p:cNvPr id="418" name="Google Shape;418;p49"/>
          <p:cNvSpPr/>
          <p:nvPr/>
        </p:nvSpPr>
        <p:spPr>
          <a:xfrm>
            <a:off x="13065976" y="5394479"/>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sp>
        <p:nvSpPr>
          <p:cNvPr id="419" name="Google Shape;419;p49"/>
          <p:cNvSpPr/>
          <p:nvPr/>
        </p:nvSpPr>
        <p:spPr>
          <a:xfrm>
            <a:off x="9602681" y="7711377"/>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Products Service</a:t>
            </a:r>
            <a:endParaRPr sz="1800">
              <a:solidFill>
                <a:schemeClr val="dk1"/>
              </a:solidFill>
              <a:latin typeface="Roboto"/>
              <a:ea typeface="Roboto"/>
              <a:cs typeface="Roboto"/>
              <a:sym typeface="Roboto"/>
            </a:endParaRPr>
          </a:p>
        </p:txBody>
      </p:sp>
      <p:sp>
        <p:nvSpPr>
          <p:cNvPr id="412" name="Google Shape;412;p49"/>
          <p:cNvSpPr/>
          <p:nvPr/>
        </p:nvSpPr>
        <p:spPr>
          <a:xfrm>
            <a:off x="8381403" y="7297315"/>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420" name="Google Shape;420;p49"/>
          <p:cNvSpPr/>
          <p:nvPr/>
        </p:nvSpPr>
        <p:spPr>
          <a:xfrm>
            <a:off x="6769497" y="7711377"/>
            <a:ext cx="1518000" cy="7041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Accounts Service</a:t>
            </a:r>
            <a:endParaRPr sz="1800">
              <a:solidFill>
                <a:schemeClr val="dk1"/>
              </a:solidFill>
              <a:latin typeface="Roboto"/>
              <a:ea typeface="Roboto"/>
              <a:cs typeface="Roboto"/>
              <a:sym typeface="Roboto"/>
            </a:endParaRPr>
          </a:p>
        </p:txBody>
      </p:sp>
      <p:sp>
        <p:nvSpPr>
          <p:cNvPr id="421" name="Google Shape;421;p49"/>
          <p:cNvSpPr/>
          <p:nvPr/>
        </p:nvSpPr>
        <p:spPr>
          <a:xfrm>
            <a:off x="5182063" y="6706025"/>
            <a:ext cx="1839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9"/>
          <p:cNvSpPr/>
          <p:nvPr/>
        </p:nvSpPr>
        <p:spPr>
          <a:xfrm>
            <a:off x="3886663" y="6706025"/>
            <a:ext cx="1839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 name="Google Shape;423;p49"/>
          <p:cNvCxnSpPr>
            <a:stCxn id="422" idx="3"/>
            <a:endCxn id="421" idx="1"/>
          </p:cNvCxnSpPr>
          <p:nvPr/>
        </p:nvCxnSpPr>
        <p:spPr>
          <a:xfrm>
            <a:off x="4070563" y="6867275"/>
            <a:ext cx="1111500" cy="0"/>
          </a:xfrm>
          <a:prstGeom prst="straightConnector1">
            <a:avLst/>
          </a:prstGeom>
          <a:noFill/>
          <a:ln w="38100" cap="flat" cmpd="sng">
            <a:solidFill>
              <a:schemeClr val="dk1"/>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6" name="Google Shape;436;p51"/>
          <p:cNvSpPr txBox="1">
            <a:spLocks noGrp="1"/>
          </p:cNvSpPr>
          <p:nvPr>
            <p:ph type="body" idx="1"/>
          </p:nvPr>
        </p:nvSpPr>
        <p:spPr>
          <a:xfrm>
            <a:off x="1599000" y="2185300"/>
            <a:ext cx="16689000" cy="735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 A high-level list of possible sample scenarios</a:t>
            </a:r>
            <a:endParaRPr dirty="0"/>
          </a:p>
        </p:txBody>
      </p:sp>
      <p:sp>
        <p:nvSpPr>
          <p:cNvPr id="434" name="Google Shape;434;p51"/>
          <p:cNvSpPr txBox="1">
            <a:spLocks noGrp="1"/>
          </p:cNvSpPr>
          <p:nvPr>
            <p:ph type="title"/>
          </p:nvPr>
        </p:nvSpPr>
        <p:spPr>
          <a:xfrm>
            <a:off x="914350" y="920500"/>
            <a:ext cx="16325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11b. Service disaster recovery scenarios</a:t>
            </a:r>
            <a:endParaRPr dirty="0"/>
          </a:p>
        </p:txBody>
      </p:sp>
      <p:graphicFrame>
        <p:nvGraphicFramePr>
          <p:cNvPr id="435" name="Google Shape;435;p51"/>
          <p:cNvGraphicFramePr/>
          <p:nvPr/>
        </p:nvGraphicFramePr>
        <p:xfrm>
          <a:off x="914400" y="3483864"/>
          <a:ext cx="16325375" cy="5181550"/>
        </p:xfrm>
        <a:graphic>
          <a:graphicData uri="http://schemas.openxmlformats.org/drawingml/2006/table">
            <a:tbl>
              <a:tblPr>
                <a:noFill/>
                <a:tableStyleId>{575D0808-BE21-4F33-8C6E-9EA381BA27E4}</a:tableStyleId>
              </a:tblPr>
              <a:tblGrid>
                <a:gridCol w="3265075">
                  <a:extLst>
                    <a:ext uri="{9D8B030D-6E8A-4147-A177-3AD203B41FA5}">
                      <a16:colId xmlns:a16="http://schemas.microsoft.com/office/drawing/2014/main" val="20000"/>
                    </a:ext>
                  </a:extLst>
                </a:gridCol>
                <a:gridCol w="3265075">
                  <a:extLst>
                    <a:ext uri="{9D8B030D-6E8A-4147-A177-3AD203B41FA5}">
                      <a16:colId xmlns:a16="http://schemas.microsoft.com/office/drawing/2014/main" val="20001"/>
                    </a:ext>
                  </a:extLst>
                </a:gridCol>
                <a:gridCol w="3265075">
                  <a:extLst>
                    <a:ext uri="{9D8B030D-6E8A-4147-A177-3AD203B41FA5}">
                      <a16:colId xmlns:a16="http://schemas.microsoft.com/office/drawing/2014/main" val="20002"/>
                    </a:ext>
                  </a:extLst>
                </a:gridCol>
                <a:gridCol w="3265075">
                  <a:extLst>
                    <a:ext uri="{9D8B030D-6E8A-4147-A177-3AD203B41FA5}">
                      <a16:colId xmlns:a16="http://schemas.microsoft.com/office/drawing/2014/main" val="20003"/>
                    </a:ext>
                  </a:extLst>
                </a:gridCol>
                <a:gridCol w="3265075">
                  <a:extLst>
                    <a:ext uri="{9D8B030D-6E8A-4147-A177-3AD203B41FA5}">
                      <a16:colId xmlns:a16="http://schemas.microsoft.com/office/drawing/2014/main" val="20004"/>
                    </a:ext>
                  </a:extLst>
                </a:gridCol>
              </a:tblGrid>
              <a:tr h="65035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dirty="0">
                          <a:solidFill>
                            <a:srgbClr val="FFFFFF"/>
                          </a:solidFill>
                          <a:latin typeface="Roboto Medium"/>
                          <a:ea typeface="Roboto Medium"/>
                          <a:cs typeface="Roboto Medium"/>
                          <a:sym typeface="Roboto Medium"/>
                        </a:rPr>
                        <a:t>Scenario</a:t>
                      </a:r>
                      <a:endParaRPr sz="2600" dirty="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Point Objective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Time Objective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Priority</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890850">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Ratings Service</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Programmer deleted all ratings accidentally</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24 hours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1 hour</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Med</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660825">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Orders Service</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Orders database crashes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0 (can’t lose any data)</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2 minutes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High</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01500">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01500">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400" dirty="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53"/>
          <p:cNvSpPr txBox="1">
            <a:spLocks noGrp="1"/>
          </p:cNvSpPr>
          <p:nvPr>
            <p:ph type="title"/>
          </p:nvPr>
        </p:nvSpPr>
        <p:spPr>
          <a:xfrm>
            <a:off x="914350" y="920500"/>
            <a:ext cx="157266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11c. Resource disaster recovery plans</a:t>
            </a:r>
            <a:endParaRPr dirty="0"/>
          </a:p>
        </p:txBody>
      </p:sp>
      <p:graphicFrame>
        <p:nvGraphicFramePr>
          <p:cNvPr id="449" name="Google Shape;449;p53"/>
          <p:cNvGraphicFramePr/>
          <p:nvPr/>
        </p:nvGraphicFramePr>
        <p:xfrm>
          <a:off x="914400" y="3483864"/>
          <a:ext cx="16346600" cy="5212040"/>
        </p:xfrm>
        <a:graphic>
          <a:graphicData uri="http://schemas.openxmlformats.org/drawingml/2006/table">
            <a:tbl>
              <a:tblPr>
                <a:noFill/>
                <a:tableStyleId>{575D0808-BE21-4F33-8C6E-9EA381BA27E4}</a:tableStyleId>
              </a:tblPr>
              <a:tblGrid>
                <a:gridCol w="4086650">
                  <a:extLst>
                    <a:ext uri="{9D8B030D-6E8A-4147-A177-3AD203B41FA5}">
                      <a16:colId xmlns:a16="http://schemas.microsoft.com/office/drawing/2014/main" val="20000"/>
                    </a:ext>
                  </a:extLst>
                </a:gridCol>
                <a:gridCol w="4086650">
                  <a:extLst>
                    <a:ext uri="{9D8B030D-6E8A-4147-A177-3AD203B41FA5}">
                      <a16:colId xmlns:a16="http://schemas.microsoft.com/office/drawing/2014/main" val="20001"/>
                    </a:ext>
                  </a:extLst>
                </a:gridCol>
                <a:gridCol w="4086650">
                  <a:extLst>
                    <a:ext uri="{9D8B030D-6E8A-4147-A177-3AD203B41FA5}">
                      <a16:colId xmlns:a16="http://schemas.microsoft.com/office/drawing/2014/main" val="20002"/>
                    </a:ext>
                  </a:extLst>
                </a:gridCol>
                <a:gridCol w="4086650">
                  <a:extLst>
                    <a:ext uri="{9D8B030D-6E8A-4147-A177-3AD203B41FA5}">
                      <a16:colId xmlns:a16="http://schemas.microsoft.com/office/drawing/2014/main" val="20003"/>
                    </a:ext>
                  </a:extLst>
                </a:gridCol>
              </a:tblGrid>
              <a:tr h="63720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Resource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Backup Strategy</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Backup Location</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Procedure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559625">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Ratings Database</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Daily automated backups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Multi-Regional Cloud Storage Bucket</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Run Restore Script</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57175">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Orders Database</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Failover replica plus daily backups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Multi-zone deployment</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marR="0" lvl="0" indent="0" algn="l" rtl="0">
                        <a:lnSpc>
                          <a:spcPct val="100000"/>
                        </a:lnSpc>
                        <a:spcBef>
                          <a:spcPts val="0"/>
                        </a:spcBef>
                        <a:spcAft>
                          <a:spcPts val="0"/>
                        </a:spcAft>
                        <a:buNone/>
                      </a:pPr>
                      <a:r>
                        <a:rPr lang="en" sz="2400" i="1">
                          <a:solidFill>
                            <a:schemeClr val="dk1"/>
                          </a:solidFill>
                          <a:latin typeface="Roboto"/>
                          <a:ea typeface="Roboto"/>
                          <a:cs typeface="Roboto"/>
                          <a:sym typeface="Roboto"/>
                        </a:rPr>
                        <a:t>Automated</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731500">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762000">
                <a:tc>
                  <a:txBody>
                    <a:bodyPr/>
                    <a:lstStyle/>
                    <a:p>
                      <a:pPr marL="0" lvl="0" indent="0" algn="l" rtl="0">
                        <a:spcBef>
                          <a:spcPts val="0"/>
                        </a:spcBef>
                        <a:spcAft>
                          <a:spcPts val="0"/>
                        </a:spcAft>
                        <a:buNone/>
                      </a:pPr>
                      <a:endParaRPr sz="2600" i="1">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6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6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6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762000">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 name="Text Placeholder 2">
            <a:extLst>
              <a:ext uri="{FF2B5EF4-FFF2-40B4-BE49-F238E27FC236}">
                <a16:creationId xmlns:a16="http://schemas.microsoft.com/office/drawing/2014/main" id="{D012B7E5-1A75-B2C1-6692-6B368C4C96CD}"/>
              </a:ext>
            </a:extLst>
          </p:cNvPr>
          <p:cNvSpPr>
            <a:spLocks noGrp="1"/>
          </p:cNvSpPr>
          <p:nvPr>
            <p:ph type="body" idx="1"/>
          </p:nvPr>
        </p:nvSpPr>
        <p:spPr/>
        <p:txBody>
          <a:bodyPr/>
          <a:lstStyle/>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3" name="Google Shape;463;p55"/>
          <p:cNvSpPr txBox="1">
            <a:spLocks noGrp="1"/>
          </p:cNvSpPr>
          <p:nvPr>
            <p:ph type="body" idx="1"/>
          </p:nvPr>
        </p:nvSpPr>
        <p:spPr>
          <a:xfrm>
            <a:off x="1386917" y="2211650"/>
            <a:ext cx="16325400" cy="1098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The diagram below depicts how you eBank will secure your services. It can be extended to include firewalls, IAM roles, service accounts and network resources as appropriate. </a:t>
            </a:r>
            <a:endParaRPr dirty="0"/>
          </a:p>
        </p:txBody>
      </p:sp>
      <p:sp>
        <p:nvSpPr>
          <p:cNvPr id="462" name="Google Shape;462;p55"/>
          <p:cNvSpPr txBox="1">
            <a:spLocks noGrp="1"/>
          </p:cNvSpPr>
          <p:nvPr>
            <p:ph type="title"/>
          </p:nvPr>
        </p:nvSpPr>
        <p:spPr>
          <a:xfrm>
            <a:off x="914350" y="920500"/>
            <a:ext cx="15721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12. Modeling secure Google Cloud services</a:t>
            </a:r>
            <a:endParaRPr dirty="0"/>
          </a:p>
          <a:p>
            <a:pPr marL="0" lvl="0" indent="0" algn="l" rtl="0">
              <a:spcBef>
                <a:spcPts val="0"/>
              </a:spcBef>
              <a:spcAft>
                <a:spcPts val="0"/>
              </a:spcAft>
              <a:buNone/>
            </a:pPr>
            <a:endParaRPr dirty="0"/>
          </a:p>
        </p:txBody>
      </p:sp>
      <p:grpSp>
        <p:nvGrpSpPr>
          <p:cNvPr id="464" name="Google Shape;464;p55"/>
          <p:cNvGrpSpPr/>
          <p:nvPr/>
        </p:nvGrpSpPr>
        <p:grpSpPr>
          <a:xfrm>
            <a:off x="3060218" y="5869242"/>
            <a:ext cx="1451722" cy="961506"/>
            <a:chOff x="4159225" y="4338675"/>
            <a:chExt cx="2185012" cy="1454843"/>
          </a:xfrm>
        </p:grpSpPr>
        <p:pic>
          <p:nvPicPr>
            <p:cNvPr id="465" name="Google Shape;465;p55"/>
            <p:cNvPicPr preferRelativeResize="0"/>
            <p:nvPr/>
          </p:nvPicPr>
          <p:blipFill>
            <a:blip r:embed="rId3">
              <a:alphaModFix/>
            </a:blip>
            <a:stretch>
              <a:fillRect/>
            </a:stretch>
          </p:blipFill>
          <p:spPr>
            <a:xfrm>
              <a:off x="4159225" y="4338675"/>
              <a:ext cx="2185012" cy="1454843"/>
            </a:xfrm>
            <a:prstGeom prst="rect">
              <a:avLst/>
            </a:prstGeom>
            <a:noFill/>
            <a:ln>
              <a:noFill/>
            </a:ln>
          </p:spPr>
        </p:pic>
        <p:sp>
          <p:nvSpPr>
            <p:cNvPr id="466" name="Google Shape;466;p55"/>
            <p:cNvSpPr txBox="1"/>
            <p:nvPr/>
          </p:nvSpPr>
          <p:spPr>
            <a:xfrm>
              <a:off x="4474575" y="4894132"/>
              <a:ext cx="1554300" cy="57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HTTPS</a:t>
              </a:r>
              <a:endParaRPr sz="2100">
                <a:solidFill>
                  <a:srgbClr val="3C4043"/>
                </a:solidFill>
                <a:latin typeface="Roboto"/>
                <a:ea typeface="Roboto"/>
                <a:cs typeface="Roboto"/>
                <a:sym typeface="Roboto"/>
              </a:endParaRPr>
            </a:p>
          </p:txBody>
        </p:sp>
      </p:grpSp>
      <p:cxnSp>
        <p:nvCxnSpPr>
          <p:cNvPr id="467" name="Google Shape;467;p55"/>
          <p:cNvCxnSpPr>
            <a:stCxn id="465" idx="3"/>
            <a:endCxn id="468" idx="1"/>
          </p:cNvCxnSpPr>
          <p:nvPr/>
        </p:nvCxnSpPr>
        <p:spPr>
          <a:xfrm rot="10800000" flipH="1">
            <a:off x="4511940" y="6349095"/>
            <a:ext cx="930600" cy="900"/>
          </a:xfrm>
          <a:prstGeom prst="bentConnector3">
            <a:avLst>
              <a:gd name="adj1" fmla="val 49996"/>
            </a:avLst>
          </a:prstGeom>
          <a:noFill/>
          <a:ln w="38100" cap="flat" cmpd="sng">
            <a:solidFill>
              <a:srgbClr val="3C4043"/>
            </a:solidFill>
            <a:prstDash val="solid"/>
            <a:round/>
            <a:headEnd type="none" w="med" len="med"/>
            <a:tailEnd type="triangle" w="med" len="med"/>
          </a:ln>
        </p:spPr>
      </p:cxnSp>
      <p:sp>
        <p:nvSpPr>
          <p:cNvPr id="469" name="Google Shape;469;p55"/>
          <p:cNvSpPr/>
          <p:nvPr/>
        </p:nvSpPr>
        <p:spPr>
          <a:xfrm>
            <a:off x="9846855" y="4001497"/>
            <a:ext cx="6783300" cy="4691400"/>
          </a:xfrm>
          <a:prstGeom prst="roundRect">
            <a:avLst>
              <a:gd name="adj" fmla="val 399"/>
            </a:avLst>
          </a:prstGeom>
          <a:solidFill>
            <a:srgbClr val="F6F6F6"/>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70" name="Google Shape;470;p55"/>
          <p:cNvSpPr/>
          <p:nvPr/>
        </p:nvSpPr>
        <p:spPr>
          <a:xfrm>
            <a:off x="11009497" y="4726735"/>
            <a:ext cx="4458000" cy="3648000"/>
          </a:xfrm>
          <a:prstGeom prst="rect">
            <a:avLst/>
          </a:prstGeom>
          <a:solidFill>
            <a:srgbClr val="E3F2FD"/>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5"/>
          <p:cNvSpPr txBox="1"/>
          <p:nvPr/>
        </p:nvSpPr>
        <p:spPr>
          <a:xfrm>
            <a:off x="11157246" y="4863452"/>
            <a:ext cx="3998100" cy="128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3C4043"/>
                </a:solidFill>
                <a:latin typeface="Roboto Medium"/>
                <a:ea typeface="Roboto Medium"/>
                <a:cs typeface="Roboto Medium"/>
                <a:sym typeface="Roboto Medium"/>
              </a:rPr>
              <a:t>Firewall Rules:</a:t>
            </a:r>
            <a:endParaRPr sz="2100">
              <a:solidFill>
                <a:srgbClr val="3C4043"/>
              </a:solidFill>
              <a:latin typeface="Roboto Medium"/>
              <a:ea typeface="Roboto Medium"/>
              <a:cs typeface="Roboto Medium"/>
              <a:sym typeface="Roboto Medium"/>
            </a:endParaRPr>
          </a:p>
          <a:p>
            <a:pPr marL="0" lvl="0" indent="0" algn="l" rtl="0">
              <a:spcBef>
                <a:spcPts val="1000"/>
              </a:spcBef>
              <a:spcAft>
                <a:spcPts val="0"/>
              </a:spcAft>
              <a:buNone/>
            </a:pPr>
            <a:r>
              <a:rPr lang="en" sz="2100">
                <a:solidFill>
                  <a:srgbClr val="3C4043"/>
                </a:solidFill>
                <a:latin typeface="Roboto"/>
                <a:ea typeface="Roboto"/>
                <a:cs typeface="Roboto"/>
                <a:sym typeface="Roboto"/>
              </a:rPr>
              <a:t>Allow HTTPS from 0.0.0.0/0</a:t>
            </a:r>
            <a:endParaRPr sz="2100">
              <a:solidFill>
                <a:srgbClr val="3C4043"/>
              </a:solidFill>
              <a:latin typeface="Roboto"/>
              <a:ea typeface="Roboto"/>
              <a:cs typeface="Roboto"/>
              <a:sym typeface="Roboto"/>
            </a:endParaRPr>
          </a:p>
          <a:p>
            <a:pPr marL="0" lvl="0" indent="0" algn="l" rtl="0">
              <a:spcBef>
                <a:spcPts val="0"/>
              </a:spcBef>
              <a:spcAft>
                <a:spcPts val="0"/>
              </a:spcAft>
              <a:buNone/>
            </a:pPr>
            <a:r>
              <a:rPr lang="en" sz="2100">
                <a:solidFill>
                  <a:srgbClr val="3C4043"/>
                </a:solidFill>
                <a:latin typeface="Roboto"/>
                <a:ea typeface="Roboto"/>
                <a:cs typeface="Roboto"/>
                <a:sym typeface="Roboto"/>
              </a:rPr>
              <a:t>Allow SSH from known sources</a:t>
            </a:r>
            <a:endParaRPr sz="2100">
              <a:solidFill>
                <a:srgbClr val="3C4043"/>
              </a:solidFill>
              <a:latin typeface="Roboto"/>
              <a:ea typeface="Roboto"/>
              <a:cs typeface="Roboto"/>
              <a:sym typeface="Roboto"/>
            </a:endParaRPr>
          </a:p>
        </p:txBody>
      </p:sp>
      <p:grpSp>
        <p:nvGrpSpPr>
          <p:cNvPr id="472" name="Google Shape;472;p55"/>
          <p:cNvGrpSpPr/>
          <p:nvPr/>
        </p:nvGrpSpPr>
        <p:grpSpPr>
          <a:xfrm>
            <a:off x="11800337" y="6269430"/>
            <a:ext cx="2876320" cy="1697781"/>
            <a:chOff x="11234977" y="4625084"/>
            <a:chExt cx="2365200" cy="1892100"/>
          </a:xfrm>
        </p:grpSpPr>
        <p:sp>
          <p:nvSpPr>
            <p:cNvPr id="473" name="Google Shape;473;p55"/>
            <p:cNvSpPr/>
            <p:nvPr/>
          </p:nvSpPr>
          <p:spPr>
            <a:xfrm>
              <a:off x="11234977" y="4625084"/>
              <a:ext cx="2365200" cy="1892100"/>
            </a:xfrm>
            <a:prstGeom prst="rect">
              <a:avLst/>
            </a:prstGeom>
            <a:solidFill>
              <a:srgbClr val="F1F8E9"/>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4043"/>
                </a:solidFill>
              </a:endParaRPr>
            </a:p>
          </p:txBody>
        </p:sp>
        <p:sp>
          <p:nvSpPr>
            <p:cNvPr id="474" name="Google Shape;474;p55"/>
            <p:cNvSpPr txBox="1"/>
            <p:nvPr/>
          </p:nvSpPr>
          <p:spPr>
            <a:xfrm>
              <a:off x="11349267" y="4794835"/>
              <a:ext cx="2144700" cy="13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3C4043"/>
                  </a:solidFill>
                  <a:latin typeface="Roboto Medium"/>
                  <a:ea typeface="Roboto Medium"/>
                  <a:cs typeface="Roboto Medium"/>
                  <a:sym typeface="Roboto Medium"/>
                </a:rPr>
                <a:t>Subnets:</a:t>
              </a:r>
              <a:endParaRPr sz="2100">
                <a:solidFill>
                  <a:srgbClr val="3C4043"/>
                </a:solidFill>
                <a:latin typeface="Roboto Medium"/>
                <a:ea typeface="Roboto Medium"/>
                <a:cs typeface="Roboto Medium"/>
                <a:sym typeface="Roboto Medium"/>
              </a:endParaRPr>
            </a:p>
            <a:p>
              <a:pPr marL="0" lvl="0" indent="0" algn="l" rtl="0">
                <a:spcBef>
                  <a:spcPts val="1000"/>
                </a:spcBef>
                <a:spcAft>
                  <a:spcPts val="0"/>
                </a:spcAft>
                <a:buNone/>
              </a:pPr>
              <a:r>
                <a:rPr lang="en" sz="2100">
                  <a:solidFill>
                    <a:srgbClr val="3C4043"/>
                  </a:solidFill>
                  <a:latin typeface="Roboto"/>
                  <a:ea typeface="Roboto"/>
                  <a:cs typeface="Roboto"/>
                  <a:sym typeface="Roboto"/>
                </a:rPr>
                <a:t>us-central1</a:t>
              </a:r>
              <a:endParaRPr sz="2100">
                <a:solidFill>
                  <a:srgbClr val="3C4043"/>
                </a:solidFill>
                <a:latin typeface="Roboto"/>
                <a:ea typeface="Roboto"/>
                <a:cs typeface="Roboto"/>
                <a:sym typeface="Roboto"/>
              </a:endParaRPr>
            </a:p>
            <a:p>
              <a:pPr marL="0" lvl="0" indent="0" algn="l" rtl="0">
                <a:spcBef>
                  <a:spcPts val="0"/>
                </a:spcBef>
                <a:spcAft>
                  <a:spcPts val="0"/>
                </a:spcAft>
                <a:buNone/>
              </a:pPr>
              <a:r>
                <a:rPr lang="en" sz="2100">
                  <a:solidFill>
                    <a:srgbClr val="3C4043"/>
                  </a:solidFill>
                  <a:latin typeface="Roboto"/>
                  <a:ea typeface="Roboto"/>
                  <a:cs typeface="Roboto"/>
                  <a:sym typeface="Roboto"/>
                </a:rPr>
                <a:t>us-east1</a:t>
              </a:r>
              <a:endParaRPr sz="2100">
                <a:solidFill>
                  <a:srgbClr val="3C4043"/>
                </a:solidFill>
                <a:latin typeface="Google Sans"/>
                <a:ea typeface="Google Sans"/>
                <a:cs typeface="Google Sans"/>
                <a:sym typeface="Google Sans"/>
              </a:endParaRPr>
            </a:p>
          </p:txBody>
        </p:sp>
      </p:grpSp>
      <p:sp>
        <p:nvSpPr>
          <p:cNvPr id="475" name="Google Shape;475;p55"/>
          <p:cNvSpPr txBox="1"/>
          <p:nvPr/>
        </p:nvSpPr>
        <p:spPr>
          <a:xfrm>
            <a:off x="9958376" y="4085548"/>
            <a:ext cx="3854100" cy="517800"/>
          </a:xfrm>
          <a:prstGeom prst="rect">
            <a:avLst/>
          </a:prstGeom>
          <a:solidFill>
            <a:srgbClr val="F6F6F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3C4043"/>
                </a:solidFill>
                <a:latin typeface="Roboto"/>
                <a:ea typeface="Roboto"/>
                <a:cs typeface="Roboto"/>
                <a:sym typeface="Roboto"/>
              </a:rPr>
              <a:t>Custom VPC</a:t>
            </a:r>
            <a:endParaRPr sz="2100">
              <a:solidFill>
                <a:srgbClr val="3C4043"/>
              </a:solidFill>
              <a:latin typeface="Roboto"/>
              <a:ea typeface="Roboto"/>
              <a:cs typeface="Roboto"/>
              <a:sym typeface="Roboto"/>
            </a:endParaRPr>
          </a:p>
        </p:txBody>
      </p:sp>
      <p:cxnSp>
        <p:nvCxnSpPr>
          <p:cNvPr id="476" name="Google Shape;476;p55"/>
          <p:cNvCxnSpPr>
            <a:stCxn id="468" idx="3"/>
            <a:endCxn id="469" idx="1"/>
          </p:cNvCxnSpPr>
          <p:nvPr/>
        </p:nvCxnSpPr>
        <p:spPr>
          <a:xfrm rot="10800000" flipH="1">
            <a:off x="8917061" y="6347300"/>
            <a:ext cx="929700" cy="1800"/>
          </a:xfrm>
          <a:prstGeom prst="straightConnector1">
            <a:avLst/>
          </a:prstGeom>
          <a:noFill/>
          <a:ln w="38100" cap="flat" cmpd="sng">
            <a:solidFill>
              <a:srgbClr val="3C4043"/>
            </a:solidFill>
            <a:prstDash val="solid"/>
            <a:round/>
            <a:headEnd type="none" w="med" len="med"/>
            <a:tailEnd type="triangle" w="med" len="med"/>
          </a:ln>
        </p:spPr>
      </p:cxnSp>
      <p:sp>
        <p:nvSpPr>
          <p:cNvPr id="468" name="Google Shape;468;p55"/>
          <p:cNvSpPr/>
          <p:nvPr/>
        </p:nvSpPr>
        <p:spPr>
          <a:xfrm>
            <a:off x="5442461" y="4878950"/>
            <a:ext cx="3474600" cy="2940300"/>
          </a:xfrm>
          <a:prstGeom prst="roundRect">
            <a:avLst>
              <a:gd name="adj" fmla="val 399"/>
            </a:avLst>
          </a:prstGeom>
          <a:solidFill>
            <a:srgbClr val="F6F6F6"/>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77" name="Google Shape;477;p55"/>
          <p:cNvSpPr txBox="1"/>
          <p:nvPr/>
        </p:nvSpPr>
        <p:spPr>
          <a:xfrm>
            <a:off x="5442761" y="4948400"/>
            <a:ext cx="3474000" cy="75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Google Cloud Armor Block denied IPs</a:t>
            </a:r>
            <a:endParaRPr sz="2100">
              <a:solidFill>
                <a:srgbClr val="3C4043"/>
              </a:solidFill>
              <a:latin typeface="Roboto"/>
              <a:ea typeface="Roboto"/>
              <a:cs typeface="Roboto"/>
              <a:sym typeface="Roboto"/>
            </a:endParaRPr>
          </a:p>
        </p:txBody>
      </p:sp>
      <p:sp>
        <p:nvSpPr>
          <p:cNvPr id="478" name="Google Shape;478;p55"/>
          <p:cNvSpPr txBox="1"/>
          <p:nvPr/>
        </p:nvSpPr>
        <p:spPr>
          <a:xfrm>
            <a:off x="5741561" y="6765800"/>
            <a:ext cx="28764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HTTP </a:t>
            </a:r>
            <a:endParaRPr sz="2100">
              <a:solidFill>
                <a:srgbClr val="3C4043"/>
              </a:solidFill>
              <a:latin typeface="Roboto"/>
              <a:ea typeface="Roboto"/>
              <a:cs typeface="Roboto"/>
              <a:sym typeface="Roboto"/>
            </a:endParaRPr>
          </a:p>
          <a:p>
            <a:pPr marL="0" lvl="0" indent="0" algn="ctr" rtl="0">
              <a:spcBef>
                <a:spcPts val="0"/>
              </a:spcBef>
              <a:spcAft>
                <a:spcPts val="0"/>
              </a:spcAft>
              <a:buNone/>
            </a:pPr>
            <a:r>
              <a:rPr lang="en" sz="2100">
                <a:solidFill>
                  <a:srgbClr val="3C4043"/>
                </a:solidFill>
                <a:latin typeface="Roboto"/>
                <a:ea typeface="Roboto"/>
                <a:cs typeface="Roboto"/>
                <a:sym typeface="Roboto"/>
              </a:rPr>
              <a:t>Global Load Balancer</a:t>
            </a:r>
            <a:endParaRPr sz="2100">
              <a:solidFill>
                <a:srgbClr val="3C4043"/>
              </a:solidFill>
              <a:latin typeface="Roboto"/>
              <a:ea typeface="Roboto"/>
              <a:cs typeface="Roboto"/>
              <a:sym typeface="Roboto"/>
            </a:endParaRPr>
          </a:p>
        </p:txBody>
      </p:sp>
      <p:pic>
        <p:nvPicPr>
          <p:cNvPr id="479" name="Google Shape;479;p55"/>
          <p:cNvPicPr preferRelativeResize="0"/>
          <p:nvPr/>
        </p:nvPicPr>
        <p:blipFill>
          <a:blip r:embed="rId4">
            <a:alphaModFix/>
          </a:blip>
          <a:stretch>
            <a:fillRect/>
          </a:stretch>
        </p:blipFill>
        <p:spPr>
          <a:xfrm>
            <a:off x="6761332" y="5822008"/>
            <a:ext cx="836859" cy="832261"/>
          </a:xfrm>
          <a:prstGeom prst="rect">
            <a:avLst/>
          </a:prstGeom>
          <a:noFill/>
          <a:ln>
            <a:noFill/>
          </a:ln>
        </p:spPr>
      </p:pic>
      <p:grpSp>
        <p:nvGrpSpPr>
          <p:cNvPr id="480" name="Google Shape;480;p55"/>
          <p:cNvGrpSpPr/>
          <p:nvPr/>
        </p:nvGrpSpPr>
        <p:grpSpPr>
          <a:xfrm>
            <a:off x="1657845" y="5476693"/>
            <a:ext cx="870598" cy="870598"/>
            <a:chOff x="433514" y="2354433"/>
            <a:chExt cx="502800" cy="502800"/>
          </a:xfrm>
        </p:grpSpPr>
        <p:sp>
          <p:nvSpPr>
            <p:cNvPr id="481" name="Google Shape;481;p55"/>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82" name="Google Shape;482;p55"/>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483" name="Google Shape;483;p55"/>
          <p:cNvGrpSpPr/>
          <p:nvPr/>
        </p:nvGrpSpPr>
        <p:grpSpPr>
          <a:xfrm>
            <a:off x="1658807" y="6646857"/>
            <a:ext cx="868688" cy="868688"/>
            <a:chOff x="433514" y="2354433"/>
            <a:chExt cx="502800" cy="502800"/>
          </a:xfrm>
        </p:grpSpPr>
        <p:sp>
          <p:nvSpPr>
            <p:cNvPr id="484" name="Google Shape;484;p55"/>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85" name="Google Shape;485;p55"/>
            <p:cNvPicPr preferRelativeResize="0"/>
            <p:nvPr/>
          </p:nvPicPr>
          <p:blipFill rotWithShape="1">
            <a:blip r:embed="rId6">
              <a:alphaModFix/>
            </a:blip>
            <a:srcRect/>
            <a:stretch/>
          </p:blipFill>
          <p:spPr>
            <a:xfrm>
              <a:off x="470090" y="2391009"/>
              <a:ext cx="429900" cy="429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8" name="Google Shape;498;p57"/>
          <p:cNvSpPr txBox="1">
            <a:spLocks noGrp="1"/>
          </p:cNvSpPr>
          <p:nvPr>
            <p:ph type="body" idx="1"/>
          </p:nvPr>
        </p:nvSpPr>
        <p:spPr>
          <a:xfrm>
            <a:off x="1683625" y="2271058"/>
            <a:ext cx="15614400" cy="620683"/>
          </a:xfrm>
          <a:prstGeom prst="rect">
            <a:avLst/>
          </a:prstGeom>
        </p:spPr>
        <p:txBody>
          <a:bodyPr spcFirstLastPara="1" wrap="square" lIns="0" tIns="0" rIns="0" bIns="0" anchor="t" anchorCtr="0">
            <a:spAutoFit/>
          </a:bodyPr>
          <a:lstStyle/>
          <a:p>
            <a:pPr marL="0" lvl="0" indent="0" algn="l" rtl="0">
              <a:spcBef>
                <a:spcPts val="0"/>
              </a:spcBef>
              <a:spcAft>
                <a:spcPts val="1600"/>
              </a:spcAft>
              <a:buNone/>
            </a:pPr>
            <a:r>
              <a:rPr lang="en" dirty="0">
                <a:solidFill>
                  <a:srgbClr val="1A73E8"/>
                </a:solidFill>
                <a:uFill>
                  <a:noFill/>
                </a:uFill>
                <a:latin typeface="Roboto Medium"/>
                <a:ea typeface="Roboto Medium"/>
                <a:cs typeface="Roboto Medium"/>
                <a:sym typeface="Roboto Medium"/>
                <a:hlinkClick r:id="rId3">
                  <a:extLst>
                    <a:ext uri="{A12FA001-AC4F-418D-AE19-62706E023703}">
                      <ahyp:hlinkClr xmlns:ahyp="http://schemas.microsoft.com/office/drawing/2018/hyperlinkcolor" val="tx"/>
                    </a:ext>
                  </a:extLst>
                </a:hlinkClick>
              </a:rPr>
              <a:t> eBank used the pricing calculator</a:t>
            </a:r>
            <a:r>
              <a:rPr lang="en" dirty="0">
                <a:solidFill>
                  <a:srgbClr val="1A73E8"/>
                </a:solidFill>
                <a:latin typeface="Roboto Medium"/>
                <a:ea typeface="Roboto Medium"/>
                <a:cs typeface="Roboto Medium"/>
                <a:sym typeface="Roboto Medium"/>
              </a:rPr>
              <a:t> </a:t>
            </a:r>
            <a:r>
              <a:rPr lang="en" dirty="0"/>
              <a:t>to determine and record the cost of its microservices. </a:t>
            </a:r>
            <a:endParaRPr sz="2600" dirty="0"/>
          </a:p>
        </p:txBody>
      </p:sp>
      <p:sp>
        <p:nvSpPr>
          <p:cNvPr id="496" name="Google Shape;496;p57"/>
          <p:cNvSpPr txBox="1">
            <a:spLocks noGrp="1"/>
          </p:cNvSpPr>
          <p:nvPr>
            <p:ph type="title"/>
          </p:nvPr>
        </p:nvSpPr>
        <p:spPr>
          <a:xfrm>
            <a:off x="914350" y="920500"/>
            <a:ext cx="162513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13. Cost estimating and planning</a:t>
            </a:r>
            <a:endParaRPr dirty="0"/>
          </a:p>
        </p:txBody>
      </p:sp>
      <p:graphicFrame>
        <p:nvGraphicFramePr>
          <p:cNvPr id="497" name="Google Shape;497;p57"/>
          <p:cNvGraphicFramePr/>
          <p:nvPr/>
        </p:nvGraphicFramePr>
        <p:xfrm>
          <a:off x="914400" y="3483864"/>
          <a:ext cx="16383625" cy="4785300"/>
        </p:xfrm>
        <a:graphic>
          <a:graphicData uri="http://schemas.openxmlformats.org/drawingml/2006/table">
            <a:tbl>
              <a:tblPr>
                <a:noFill/>
                <a:tableStyleId>{575D0808-BE21-4F33-8C6E-9EA381BA27E4}</a:tableStyleId>
              </a:tblPr>
              <a:tblGrid>
                <a:gridCol w="4507575">
                  <a:extLst>
                    <a:ext uri="{9D8B030D-6E8A-4147-A177-3AD203B41FA5}">
                      <a16:colId xmlns:a16="http://schemas.microsoft.com/office/drawing/2014/main" val="20000"/>
                    </a:ext>
                  </a:extLst>
                </a:gridCol>
                <a:gridCol w="7752650">
                  <a:extLst>
                    <a:ext uri="{9D8B030D-6E8A-4147-A177-3AD203B41FA5}">
                      <a16:colId xmlns:a16="http://schemas.microsoft.com/office/drawing/2014/main" val="20001"/>
                    </a:ext>
                  </a:extLst>
                </a:gridCol>
                <a:gridCol w="4123400">
                  <a:extLst>
                    <a:ext uri="{9D8B030D-6E8A-4147-A177-3AD203B41FA5}">
                      <a16:colId xmlns:a16="http://schemas.microsoft.com/office/drawing/2014/main" val="20002"/>
                    </a:ext>
                  </a:extLst>
                </a:gridCol>
              </a:tblGrid>
              <a:tr h="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 name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Google Cloud Resource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Cost</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dirty="0">
                          <a:solidFill>
                            <a:schemeClr val="dk1"/>
                          </a:solidFill>
                          <a:latin typeface="Roboto"/>
                          <a:ea typeface="Roboto"/>
                          <a:cs typeface="Roboto"/>
                          <a:sym typeface="Roboto"/>
                        </a:rPr>
                        <a:t>Cloud SQL </a:t>
                      </a:r>
                      <a:endParaRPr sz="2400" i="1" dirty="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rgbClr val="1A73E8"/>
                          </a:solidFill>
                          <a:uFill>
                            <a:noFill/>
                          </a:uFill>
                          <a:latin typeface="Google Sans Medium"/>
                          <a:ea typeface="Google Sans Medium"/>
                          <a:cs typeface="Google Sans Medium"/>
                          <a:sym typeface="Google Sans Medium"/>
                          <a:hlinkClick r:id="rId4">
                            <a:extLst>
                              <a:ext uri="{A12FA001-AC4F-418D-AE19-62706E023703}">
                                <ahyp:hlinkClr xmlns:ahyp="http://schemas.microsoft.com/office/drawing/2018/hyperlinkcolor" val="tx"/>
                              </a:ext>
                            </a:extLst>
                          </a:hlinkClick>
                        </a:rPr>
                        <a:t>$574.71/month</a:t>
                      </a:r>
                      <a:endParaRPr sz="2400" i="1">
                        <a:solidFill>
                          <a:srgbClr val="1A73E8"/>
                        </a:solidFill>
                        <a:latin typeface="Google Sans Medium"/>
                        <a:ea typeface="Google Sans Medium"/>
                        <a:cs typeface="Google Sans Medium"/>
                        <a:sym typeface="Google Sans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sz="3000" i="1">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27"/>
          <p:cNvSpPr txBox="1">
            <a:spLocks noGrp="1"/>
          </p:cNvSpPr>
          <p:nvPr>
            <p:ph type="body" idx="1"/>
          </p:nvPr>
        </p:nvSpPr>
        <p:spPr>
          <a:xfrm>
            <a:off x="6688667" y="4627292"/>
            <a:ext cx="4487333" cy="1032416"/>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Your finances made easy!</a:t>
            </a:r>
            <a:endParaRPr dirty="0"/>
          </a:p>
        </p:txBody>
      </p:sp>
      <p:sp>
        <p:nvSpPr>
          <p:cNvPr id="126" name="Google Shape;126;p27"/>
          <p:cNvSpPr txBox="1">
            <a:spLocks noGrp="1"/>
          </p:cNvSpPr>
          <p:nvPr>
            <p:ph type="title"/>
          </p:nvPr>
        </p:nvSpPr>
        <p:spPr>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eBank</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pic>
        <p:nvPicPr>
          <p:cNvPr id="510" name="Google Shape;510;p59"/>
          <p:cNvPicPr preferRelativeResize="0"/>
          <p:nvPr/>
        </p:nvPicPr>
        <p:blipFill>
          <a:blip r:embed="rId3">
            <a:alphaModFix/>
          </a:blip>
          <a:stretch>
            <a:fillRect/>
          </a:stretch>
        </p:blipFill>
        <p:spPr>
          <a:xfrm>
            <a:off x="5180400" y="4192500"/>
            <a:ext cx="7530232" cy="1441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3" name="Google Shape;133;p28"/>
          <p:cNvSpPr txBox="1">
            <a:spLocks noGrp="1"/>
          </p:cNvSpPr>
          <p:nvPr>
            <p:ph type="body" idx="1"/>
          </p:nvPr>
        </p:nvSpPr>
        <p:spPr>
          <a:xfrm>
            <a:off x="1320800" y="3072500"/>
            <a:ext cx="16459200" cy="595296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Brief description:</a:t>
            </a:r>
          </a:p>
          <a:p>
            <a:pPr marL="0" lvl="0" indent="0" algn="l" rtl="0">
              <a:spcBef>
                <a:spcPts val="0"/>
              </a:spcBef>
              <a:spcAft>
                <a:spcPts val="0"/>
              </a:spcAft>
              <a:buNone/>
            </a:pPr>
            <a:r>
              <a:rPr lang="en" dirty="0"/>
              <a:t>eBank is a online bank that wants to build an along with a scalable online banking portal to serve U.S cutomer base</a:t>
            </a:r>
          </a:p>
          <a:p>
            <a:pPr marL="0" lvl="0" indent="0" algn="l" rtl="0">
              <a:spcBef>
                <a:spcPts val="0"/>
              </a:spcBef>
              <a:spcAft>
                <a:spcPts val="0"/>
              </a:spcAft>
              <a:buNone/>
            </a:pPr>
            <a:endParaRPr dirty="0"/>
          </a:p>
          <a:p>
            <a:pPr marL="0" lvl="0" indent="0" algn="l" rtl="0">
              <a:spcBef>
                <a:spcPts val="0"/>
              </a:spcBef>
              <a:spcAft>
                <a:spcPts val="0"/>
              </a:spcAft>
              <a:buNone/>
            </a:pPr>
            <a:r>
              <a:rPr lang="en" dirty="0"/>
              <a:t>List a few main features:</a:t>
            </a:r>
          </a:p>
          <a:p>
            <a:pPr lvl="0" indent="-457200" algn="l" rtl="0">
              <a:spcBef>
                <a:spcPts val="0"/>
              </a:spcBef>
              <a:spcAft>
                <a:spcPts val="0"/>
              </a:spcAft>
              <a:buFont typeface="Arial" panose="020B0604020202020204" pitchFamily="34" charset="0"/>
              <a:buChar char="•"/>
            </a:pPr>
            <a:r>
              <a:rPr lang="en" dirty="0"/>
              <a:t>Customers can search and create savings and checking accounts</a:t>
            </a:r>
          </a:p>
          <a:p>
            <a:pPr lvl="0" indent="-457200" algn="l" rtl="0">
              <a:spcBef>
                <a:spcPts val="0"/>
              </a:spcBef>
              <a:spcAft>
                <a:spcPts val="0"/>
              </a:spcAft>
              <a:buFont typeface="Arial" panose="020B0604020202020204" pitchFamily="34" charset="0"/>
              <a:buChar char="•"/>
            </a:pPr>
            <a:r>
              <a:rPr lang="en" dirty="0"/>
              <a:t>Pricing will be individualized based on cusomter prefernce and demand</a:t>
            </a:r>
          </a:p>
          <a:p>
            <a:pPr lvl="0" indent="-457200" algn="l" rtl="0">
              <a:spcBef>
                <a:spcPts val="0"/>
              </a:spcBef>
              <a:spcAft>
                <a:spcPts val="0"/>
              </a:spcAft>
              <a:buFont typeface="Arial" panose="020B0604020202020204" pitchFamily="34" charset="0"/>
              <a:buChar char="•"/>
            </a:pPr>
            <a:r>
              <a:rPr lang="en" dirty="0"/>
              <a:t>Strong social media intergation with reviews, posts, and analystics</a:t>
            </a:r>
          </a:p>
          <a:p>
            <a:pPr lvl="0" indent="-457200" algn="l" rtl="0">
              <a:spcBef>
                <a:spcPts val="0"/>
              </a:spcBef>
              <a:spcAft>
                <a:spcPts val="0"/>
              </a:spcAft>
              <a:buFont typeface="Arial" panose="020B0604020202020204" pitchFamily="34" charset="0"/>
              <a:buChar char="•"/>
            </a:pPr>
            <a:r>
              <a:rPr lang="en" dirty="0"/>
              <a:t>Customers can upload checks</a:t>
            </a:r>
          </a:p>
          <a:p>
            <a:pPr lvl="0" indent="-457200" algn="l" rtl="0">
              <a:spcBef>
                <a:spcPts val="0"/>
              </a:spcBef>
              <a:spcAft>
                <a:spcPts val="0"/>
              </a:spcAft>
              <a:buFont typeface="Arial" panose="020B0604020202020204" pitchFamily="34" charset="0"/>
              <a:buChar char="•"/>
            </a:pPr>
            <a:r>
              <a:rPr lang="en" dirty="0"/>
              <a:t>Using their own logins, Bankers are able to see issues customer face</a:t>
            </a:r>
          </a:p>
          <a:p>
            <a:pPr lvl="0" indent="-457200" algn="l" rtl="0">
              <a:spcBef>
                <a:spcPts val="0"/>
              </a:spcBef>
              <a:spcAft>
                <a:spcPts val="0"/>
              </a:spcAft>
              <a:buFont typeface="Arial" panose="020B0604020202020204" pitchFamily="34" charset="0"/>
              <a:buChar char="•"/>
            </a:pPr>
            <a:endParaRPr lang="en" dirty="0"/>
          </a:p>
          <a:p>
            <a:pPr marL="0" lvl="0" indent="0" algn="l" rtl="0">
              <a:spcBef>
                <a:spcPts val="0"/>
              </a:spcBef>
              <a:spcAft>
                <a:spcPts val="0"/>
              </a:spcAft>
              <a:buNone/>
            </a:pPr>
            <a:r>
              <a:rPr lang="en-US" dirty="0"/>
              <a:t>List roles of typical users:</a:t>
            </a:r>
          </a:p>
          <a:p>
            <a:pPr lvl="0" indent="-457200" algn="l" rtl="0">
              <a:spcBef>
                <a:spcPts val="0"/>
              </a:spcBef>
              <a:spcAft>
                <a:spcPts val="0"/>
              </a:spcAft>
              <a:buFont typeface="Arial" panose="020B0604020202020204" pitchFamily="34" charset="0"/>
              <a:buChar char="•"/>
            </a:pPr>
            <a:r>
              <a:rPr lang="en-US" dirty="0"/>
              <a:t>Individual customers </a:t>
            </a:r>
          </a:p>
          <a:p>
            <a:pPr lvl="0" indent="-457200" algn="l" rtl="0">
              <a:spcBef>
                <a:spcPts val="0"/>
              </a:spcBef>
              <a:spcAft>
                <a:spcPts val="0"/>
              </a:spcAft>
              <a:buFont typeface="Arial" panose="020B0604020202020204" pitchFamily="34" charset="0"/>
              <a:buChar char="•"/>
            </a:pPr>
            <a:r>
              <a:rPr lang="en-US" dirty="0"/>
              <a:t>Bankers</a:t>
            </a:r>
          </a:p>
          <a:p>
            <a:pPr lvl="0" indent="-457200" algn="l" rtl="0">
              <a:spcBef>
                <a:spcPts val="0"/>
              </a:spcBef>
              <a:spcAft>
                <a:spcPts val="0"/>
              </a:spcAft>
              <a:buFont typeface="Arial" panose="020B0604020202020204" pitchFamily="34" charset="0"/>
              <a:buChar char="•"/>
            </a:pPr>
            <a:r>
              <a:rPr lang="en-US" dirty="0"/>
              <a:t>Businesses </a:t>
            </a:r>
          </a:p>
          <a:p>
            <a:pPr lvl="0" indent="-45720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132" name="Google Shape;132;p28"/>
          <p:cNvSpPr txBox="1">
            <a:spLocks noGrp="1"/>
          </p:cNvSpPr>
          <p:nvPr>
            <p:ph type="title"/>
          </p:nvPr>
        </p:nvSpPr>
        <p:spPr>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eBank</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9" name="Google Shape;139;p29"/>
          <p:cNvSpPr txBox="1">
            <a:spLocks noGrp="1"/>
          </p:cNvSpPr>
          <p:nvPr>
            <p:ph type="body" idx="1"/>
          </p:nvPr>
        </p:nvSpPr>
        <p:spPr>
          <a:xfrm>
            <a:off x="1642483" y="3089600"/>
            <a:ext cx="16447200" cy="1567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User persona that describes typical </a:t>
            </a:r>
            <a:r>
              <a:rPr lang="en"/>
              <a:t>users of the </a:t>
            </a:r>
            <a:r>
              <a:rPr lang="en" dirty="0"/>
              <a:t>application.</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138" name="Google Shape;138;p29"/>
          <p:cNvSpPr txBox="1">
            <a:spLocks noGrp="1"/>
          </p:cNvSpPr>
          <p:nvPr>
            <p:ph type="title"/>
          </p:nvPr>
        </p:nvSpPr>
        <p:spPr>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2a. Writing user personas</a:t>
            </a:r>
            <a:endParaRPr/>
          </a:p>
        </p:txBody>
      </p:sp>
      <p:sp>
        <p:nvSpPr>
          <p:cNvPr id="140" name="Google Shape;140;p29"/>
          <p:cNvSpPr/>
          <p:nvPr/>
        </p:nvSpPr>
        <p:spPr>
          <a:xfrm>
            <a:off x="1212500" y="4657400"/>
            <a:ext cx="16447200" cy="34068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1600"/>
              </a:spcBef>
              <a:spcAft>
                <a:spcPts val="1600"/>
              </a:spcAft>
              <a:buNone/>
            </a:pPr>
            <a:r>
              <a:rPr lang="en" sz="2800" i="1" dirty="0">
                <a:solidFill>
                  <a:schemeClr val="dk1"/>
                </a:solidFill>
                <a:latin typeface="Roboto"/>
                <a:ea typeface="Roboto"/>
                <a:cs typeface="Roboto"/>
                <a:sym typeface="Roboto"/>
              </a:rPr>
              <a:t>Jocelyn is a busy working mom who wants to access MegaCorp Bank to check her account balances and make sure that there are enough funds to pay for her kids' music and sport lessons. She also uses the web site to automate payment of bills and see her credit account balances. Jocelyn wants to save time and money, and she wants a credit card that gives her cash back.</a:t>
            </a:r>
            <a:endParaRPr sz="2800" dirty="0">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Google Shape;146;p30"/>
          <p:cNvSpPr txBox="1">
            <a:spLocks noGrp="1"/>
          </p:cNvSpPr>
          <p:nvPr>
            <p:ph type="body" idx="1"/>
          </p:nvPr>
        </p:nvSpPr>
        <p:spPr>
          <a:xfrm>
            <a:off x="1456216" y="3055567"/>
            <a:ext cx="16447200" cy="6164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Sample user story for the roles defined earlier.</a:t>
            </a:r>
          </a:p>
        </p:txBody>
      </p:sp>
      <p:sp>
        <p:nvSpPr>
          <p:cNvPr id="145" name="Google Shape;145;p30"/>
          <p:cNvSpPr txBox="1">
            <a:spLocks noGrp="1"/>
          </p:cNvSpPr>
          <p:nvPr>
            <p:ph type="title"/>
          </p:nvPr>
        </p:nvSpPr>
        <p:spPr>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Writing user stories</a:t>
            </a:r>
            <a:endParaRPr/>
          </a:p>
        </p:txBody>
      </p:sp>
      <p:sp>
        <p:nvSpPr>
          <p:cNvPr id="147" name="Google Shape;147;p30"/>
          <p:cNvSpPr/>
          <p:nvPr/>
        </p:nvSpPr>
        <p:spPr>
          <a:xfrm>
            <a:off x="1456216" y="4183234"/>
            <a:ext cx="16447200" cy="34107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1600"/>
              </a:spcBef>
              <a:spcAft>
                <a:spcPts val="0"/>
              </a:spcAft>
              <a:buNone/>
            </a:pPr>
            <a:r>
              <a:rPr lang="en" sz="2800" i="1" dirty="0">
                <a:solidFill>
                  <a:schemeClr val="dk1"/>
                </a:solidFill>
                <a:latin typeface="Roboto"/>
                <a:ea typeface="Roboto"/>
                <a:cs typeface="Roboto"/>
                <a:sym typeface="Roboto"/>
              </a:rPr>
              <a:t>Balance Inquiry</a:t>
            </a:r>
            <a:endParaRPr sz="2800" i="1" dirty="0">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checking account holder,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check my available balance at any time of day, </a:t>
            </a:r>
            <a:r>
              <a:rPr lang="en" sz="2800" b="1" i="1" dirty="0">
                <a:solidFill>
                  <a:schemeClr val="dk1"/>
                </a:solidFill>
                <a:latin typeface="Roboto"/>
                <a:ea typeface="Roboto"/>
                <a:cs typeface="Roboto"/>
                <a:sym typeface="Roboto"/>
              </a:rPr>
              <a:t>so that</a:t>
            </a:r>
            <a:r>
              <a:rPr lang="en" sz="2800" i="1" dirty="0">
                <a:solidFill>
                  <a:schemeClr val="dk1"/>
                </a:solidFill>
                <a:latin typeface="Roboto"/>
                <a:ea typeface="Roboto"/>
                <a:cs typeface="Roboto"/>
                <a:sym typeface="Roboto"/>
              </a:rPr>
              <a:t> I am sure not to overdraw my account.</a:t>
            </a:r>
            <a:endParaRPr sz="2800" dirty="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4" name="Google Shape;154;p31"/>
          <p:cNvSpPr txBox="1">
            <a:spLocks noGrp="1"/>
          </p:cNvSpPr>
          <p:nvPr>
            <p:ph type="body" idx="1"/>
          </p:nvPr>
        </p:nvSpPr>
        <p:spPr>
          <a:xfrm>
            <a:off x="2045183" y="2155501"/>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dirty="0"/>
              <a:t>Sample SLOs and SLIs </a:t>
            </a:r>
            <a:endParaRPr dirty="0"/>
          </a:p>
        </p:txBody>
      </p:sp>
      <p:sp>
        <p:nvSpPr>
          <p:cNvPr id="152" name="Google Shape;152;p31"/>
          <p:cNvSpPr txBox="1">
            <a:spLocks noGrp="1"/>
          </p:cNvSpPr>
          <p:nvPr>
            <p:ph type="title"/>
          </p:nvPr>
        </p:nvSpPr>
        <p:spPr>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3. Defining SLIs and SLOs</a:t>
            </a:r>
            <a:endParaRPr dirty="0"/>
          </a:p>
        </p:txBody>
      </p:sp>
      <p:graphicFrame>
        <p:nvGraphicFramePr>
          <p:cNvPr id="153" name="Google Shape;153;p31"/>
          <p:cNvGraphicFramePr/>
          <p:nvPr/>
        </p:nvGraphicFramePr>
        <p:xfrm>
          <a:off x="914400" y="3482188"/>
          <a:ext cx="16461550" cy="5931360"/>
        </p:xfrm>
        <a:graphic>
          <a:graphicData uri="http://schemas.openxmlformats.org/drawingml/2006/table">
            <a:tbl>
              <a:tblPr>
                <a:noFill/>
                <a:tableStyleId>{575D0808-BE21-4F33-8C6E-9EA381BA27E4}</a:tableStyleId>
              </a:tblPr>
              <a:tblGrid>
                <a:gridCol w="3470900">
                  <a:extLst>
                    <a:ext uri="{9D8B030D-6E8A-4147-A177-3AD203B41FA5}">
                      <a16:colId xmlns:a16="http://schemas.microsoft.com/office/drawing/2014/main" val="20000"/>
                    </a:ext>
                  </a:extLst>
                </a:gridCol>
                <a:gridCol w="6581175">
                  <a:extLst>
                    <a:ext uri="{9D8B030D-6E8A-4147-A177-3AD203B41FA5}">
                      <a16:colId xmlns:a16="http://schemas.microsoft.com/office/drawing/2014/main" val="20001"/>
                    </a:ext>
                  </a:extLst>
                </a:gridCol>
                <a:gridCol w="6409475">
                  <a:extLst>
                    <a:ext uri="{9D8B030D-6E8A-4147-A177-3AD203B41FA5}">
                      <a16:colId xmlns:a16="http://schemas.microsoft.com/office/drawing/2014/main" val="20002"/>
                    </a:ext>
                  </a:extLst>
                </a:gridCol>
              </a:tblGrid>
              <a:tr h="46762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User story</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SLO</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SLI</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693425">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Balance Inquiry</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Available 99.95%</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Fraction of 200 vs 500 HTTP responses from API endpoint measured per day</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1"/>
                  </a:ext>
                </a:extLst>
              </a:tr>
              <a:tr h="693425">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Balance Inquiry</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95% of requests complete in under 300 ms</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Time to last byte GET requests measured every 10 seconds aggregated per minute</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489475">
                <a:tc>
                  <a:txBody>
                    <a:bodyPr/>
                    <a:lstStyle/>
                    <a:p>
                      <a:pPr marL="0" lvl="0" indent="0" algn="l" rtl="0">
                        <a:spcBef>
                          <a:spcPts val="0"/>
                        </a:spcBef>
                        <a:spcAft>
                          <a:spcPts val="0"/>
                        </a:spcAft>
                        <a:buNone/>
                      </a:pPr>
                      <a:endParaRPr sz="3000">
                        <a:solidFill>
                          <a:schemeClr val="dk1"/>
                        </a:solidFill>
                        <a:latin typeface="Roboto"/>
                        <a:ea typeface="Roboto"/>
                        <a:cs typeface="Roboto"/>
                        <a:sym typeface="Roboto"/>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solidFill>
                          <a:schemeClr val="dk1"/>
                        </a:solidFill>
                        <a:latin typeface="Roboto"/>
                        <a:ea typeface="Roboto"/>
                        <a:cs typeface="Roboto"/>
                        <a:sym typeface="Roboto"/>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solidFill>
                          <a:schemeClr val="dk1"/>
                        </a:solidFill>
                        <a:latin typeface="Roboto"/>
                        <a:ea typeface="Roboto"/>
                        <a:cs typeface="Roboto"/>
                        <a:sym typeface="Roboto"/>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3"/>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5"/>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rgbClr val="F1F3F4"/>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3"/>
          <p:cNvSpPr/>
          <p:nvPr/>
        </p:nvSpPr>
        <p:spPr>
          <a:xfrm>
            <a:off x="2280148" y="5003748"/>
            <a:ext cx="19227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3"/>
          <p:cNvSpPr/>
          <p:nvPr/>
        </p:nvSpPr>
        <p:spPr>
          <a:xfrm>
            <a:off x="2388748" y="5165030"/>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Web</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168" name="Google Shape;168;p33"/>
          <p:cNvSpPr/>
          <p:nvPr/>
        </p:nvSpPr>
        <p:spPr>
          <a:xfrm>
            <a:off x="2280148" y="6538406"/>
            <a:ext cx="19227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3"/>
          <p:cNvSpPr/>
          <p:nvPr/>
        </p:nvSpPr>
        <p:spPr>
          <a:xfrm>
            <a:off x="2389026" y="6699356"/>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Mobile</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170" name="Google Shape;170;p33"/>
          <p:cNvSpPr/>
          <p:nvPr/>
        </p:nvSpPr>
        <p:spPr>
          <a:xfrm>
            <a:off x="5113581" y="7831397"/>
            <a:ext cx="19227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3"/>
          <p:cNvSpPr/>
          <p:nvPr/>
        </p:nvSpPr>
        <p:spPr>
          <a:xfrm>
            <a:off x="5222459" y="7992567"/>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Auth</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172" name="Google Shape;172;p33"/>
          <p:cNvSpPr/>
          <p:nvPr/>
        </p:nvSpPr>
        <p:spPr>
          <a:xfrm>
            <a:off x="7538080" y="4127621"/>
            <a:ext cx="1922700" cy="11634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3"/>
          <p:cNvSpPr/>
          <p:nvPr/>
        </p:nvSpPr>
        <p:spPr>
          <a:xfrm>
            <a:off x="7645727" y="4286921"/>
            <a:ext cx="1708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Products</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174" name="Google Shape;174;p33"/>
          <p:cNvSpPr/>
          <p:nvPr/>
        </p:nvSpPr>
        <p:spPr>
          <a:xfrm>
            <a:off x="10937893" y="3427860"/>
            <a:ext cx="1923900" cy="275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3"/>
          <p:cNvSpPr/>
          <p:nvPr/>
        </p:nvSpPr>
        <p:spPr>
          <a:xfrm>
            <a:off x="11047387" y="3582858"/>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Accounts</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176" name="Google Shape;176;p33"/>
          <p:cNvSpPr/>
          <p:nvPr/>
        </p:nvSpPr>
        <p:spPr>
          <a:xfrm>
            <a:off x="10937893" y="6540242"/>
            <a:ext cx="1923900" cy="27540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3"/>
          <p:cNvSpPr/>
          <p:nvPr/>
        </p:nvSpPr>
        <p:spPr>
          <a:xfrm>
            <a:off x="11047387" y="6701396"/>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Analytics</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178" name="Google Shape;178;p33"/>
          <p:cNvSpPr/>
          <p:nvPr/>
        </p:nvSpPr>
        <p:spPr>
          <a:xfrm>
            <a:off x="7549247" y="5744129"/>
            <a:ext cx="1922700" cy="275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3"/>
          <p:cNvSpPr/>
          <p:nvPr/>
        </p:nvSpPr>
        <p:spPr>
          <a:xfrm>
            <a:off x="7658125" y="5905292"/>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Customer</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cxnSp>
        <p:nvCxnSpPr>
          <p:cNvPr id="180" name="Google Shape;180;p33"/>
          <p:cNvCxnSpPr>
            <a:stCxn id="168" idx="3"/>
            <a:endCxn id="178" idx="1"/>
          </p:cNvCxnSpPr>
          <p:nvPr/>
        </p:nvCxnSpPr>
        <p:spPr>
          <a:xfrm>
            <a:off x="4202848" y="7121756"/>
            <a:ext cx="3346500" cy="900"/>
          </a:xfrm>
          <a:prstGeom prst="straightConnector1">
            <a:avLst/>
          </a:prstGeom>
          <a:noFill/>
          <a:ln w="28575" cap="flat" cmpd="sng">
            <a:solidFill>
              <a:schemeClr val="accent1"/>
            </a:solidFill>
            <a:prstDash val="solid"/>
            <a:round/>
            <a:headEnd type="none" w="med" len="med"/>
            <a:tailEnd type="triangle" w="med" len="med"/>
          </a:ln>
        </p:spPr>
      </p:cxnSp>
      <p:sp>
        <p:nvSpPr>
          <p:cNvPr id="181" name="Google Shape;181;p33"/>
          <p:cNvSpPr/>
          <p:nvPr/>
        </p:nvSpPr>
        <p:spPr>
          <a:xfrm>
            <a:off x="14083952" y="6146113"/>
            <a:ext cx="19239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3"/>
          <p:cNvSpPr/>
          <p:nvPr/>
        </p:nvSpPr>
        <p:spPr>
          <a:xfrm>
            <a:off x="14193152" y="6307274"/>
            <a:ext cx="1705500" cy="848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Reporting Service</a:t>
            </a:r>
            <a:endParaRPr sz="2100">
              <a:solidFill>
                <a:schemeClr val="dk1"/>
              </a:solidFill>
              <a:latin typeface="Roboto"/>
              <a:ea typeface="Roboto"/>
              <a:cs typeface="Roboto"/>
              <a:sym typeface="Roboto"/>
            </a:endParaRPr>
          </a:p>
        </p:txBody>
      </p:sp>
      <p:sp>
        <p:nvSpPr>
          <p:cNvPr id="183" name="Google Shape;183;p33"/>
          <p:cNvSpPr/>
          <p:nvPr/>
        </p:nvSpPr>
        <p:spPr>
          <a:xfrm>
            <a:off x="7720779" y="6879191"/>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Customer</a:t>
            </a:r>
            <a:endParaRPr sz="21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184" name="Google Shape;184;p33"/>
          <p:cNvSpPr/>
          <p:nvPr/>
        </p:nvSpPr>
        <p:spPr>
          <a:xfrm>
            <a:off x="11124999" y="4550627"/>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Accounts</a:t>
            </a:r>
            <a:endParaRPr sz="21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185" name="Google Shape;185;p33"/>
          <p:cNvSpPr/>
          <p:nvPr/>
        </p:nvSpPr>
        <p:spPr>
          <a:xfrm>
            <a:off x="11124999" y="7688499"/>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Data</a:t>
            </a:r>
            <a:endParaRPr sz="21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Warehouse</a:t>
            </a:r>
            <a:endParaRPr sz="2100">
              <a:solidFill>
                <a:srgbClr val="FFFFFF"/>
              </a:solidFill>
              <a:latin typeface="Roboto Medium"/>
              <a:ea typeface="Roboto Medium"/>
              <a:cs typeface="Roboto Medium"/>
              <a:sym typeface="Roboto Medium"/>
            </a:endParaRPr>
          </a:p>
        </p:txBody>
      </p:sp>
      <p:cxnSp>
        <p:nvCxnSpPr>
          <p:cNvPr id="186" name="Google Shape;186;p33"/>
          <p:cNvCxnSpPr>
            <a:stCxn id="166" idx="0"/>
            <a:endCxn id="172" idx="1"/>
          </p:cNvCxnSpPr>
          <p:nvPr/>
        </p:nvCxnSpPr>
        <p:spPr>
          <a:xfrm rot="-5400000">
            <a:off x="5242648" y="2708298"/>
            <a:ext cx="294300" cy="4296600"/>
          </a:xfrm>
          <a:prstGeom prst="bentConnector2">
            <a:avLst/>
          </a:prstGeom>
          <a:noFill/>
          <a:ln w="28575" cap="flat" cmpd="sng">
            <a:solidFill>
              <a:schemeClr val="accent1"/>
            </a:solidFill>
            <a:prstDash val="solid"/>
            <a:round/>
            <a:headEnd type="none" w="med" len="med"/>
            <a:tailEnd type="triangle" w="med" len="med"/>
          </a:ln>
        </p:spPr>
      </p:cxnSp>
      <p:cxnSp>
        <p:nvCxnSpPr>
          <p:cNvPr id="187" name="Google Shape;187;p33"/>
          <p:cNvCxnSpPr>
            <a:stCxn id="166" idx="3"/>
            <a:endCxn id="171" idx="0"/>
          </p:cNvCxnSpPr>
          <p:nvPr/>
        </p:nvCxnSpPr>
        <p:spPr>
          <a:xfrm>
            <a:off x="4202848" y="5587098"/>
            <a:ext cx="1872300" cy="2405400"/>
          </a:xfrm>
          <a:prstGeom prst="bentConnector2">
            <a:avLst/>
          </a:prstGeom>
          <a:noFill/>
          <a:ln w="28575" cap="flat" cmpd="sng">
            <a:solidFill>
              <a:schemeClr val="accent1"/>
            </a:solidFill>
            <a:prstDash val="solid"/>
            <a:round/>
            <a:headEnd type="none" w="med" len="med"/>
            <a:tailEnd type="triangle" w="med" len="med"/>
          </a:ln>
        </p:spPr>
      </p:cxnSp>
      <p:cxnSp>
        <p:nvCxnSpPr>
          <p:cNvPr id="188" name="Google Shape;188;p33"/>
          <p:cNvCxnSpPr>
            <a:stCxn id="168" idx="2"/>
            <a:endCxn id="171" idx="1"/>
          </p:cNvCxnSpPr>
          <p:nvPr/>
        </p:nvCxnSpPr>
        <p:spPr>
          <a:xfrm rot="-5400000" flipH="1">
            <a:off x="3877048" y="7069556"/>
            <a:ext cx="709800" cy="1980900"/>
          </a:xfrm>
          <a:prstGeom prst="bentConnector2">
            <a:avLst/>
          </a:prstGeom>
          <a:noFill/>
          <a:ln w="28575" cap="flat" cmpd="sng">
            <a:solidFill>
              <a:schemeClr val="accent1"/>
            </a:solidFill>
            <a:prstDash val="solid"/>
            <a:round/>
            <a:headEnd type="none" w="med" len="med"/>
            <a:tailEnd type="triangle" w="med" len="med"/>
          </a:ln>
        </p:spPr>
      </p:cxnSp>
      <p:cxnSp>
        <p:nvCxnSpPr>
          <p:cNvPr id="189" name="Google Shape;189;p33"/>
          <p:cNvCxnSpPr>
            <a:stCxn id="172" idx="3"/>
            <a:endCxn id="190" idx="1"/>
          </p:cNvCxnSpPr>
          <p:nvPr/>
        </p:nvCxnSpPr>
        <p:spPr>
          <a:xfrm>
            <a:off x="9460780" y="4709321"/>
            <a:ext cx="1508100" cy="9300"/>
          </a:xfrm>
          <a:prstGeom prst="straightConnector1">
            <a:avLst/>
          </a:prstGeom>
          <a:noFill/>
          <a:ln w="28575" cap="flat" cmpd="sng">
            <a:solidFill>
              <a:schemeClr val="accent1"/>
            </a:solidFill>
            <a:prstDash val="solid"/>
            <a:round/>
            <a:headEnd type="none" w="med" len="med"/>
            <a:tailEnd type="triangle" w="med" len="med"/>
          </a:ln>
        </p:spPr>
      </p:cxnSp>
      <p:cxnSp>
        <p:nvCxnSpPr>
          <p:cNvPr id="191" name="Google Shape;191;p33"/>
          <p:cNvCxnSpPr>
            <a:stCxn id="178" idx="3"/>
            <a:endCxn id="192" idx="1"/>
          </p:cNvCxnSpPr>
          <p:nvPr/>
        </p:nvCxnSpPr>
        <p:spPr>
          <a:xfrm rot="10800000" flipH="1">
            <a:off x="9471947" y="5167079"/>
            <a:ext cx="1497000" cy="1955700"/>
          </a:xfrm>
          <a:prstGeom prst="bentConnector3">
            <a:avLst>
              <a:gd name="adj1" fmla="val 49996"/>
            </a:avLst>
          </a:prstGeom>
          <a:noFill/>
          <a:ln w="28575" cap="flat" cmpd="sng">
            <a:solidFill>
              <a:schemeClr val="accent1"/>
            </a:solidFill>
            <a:prstDash val="solid"/>
            <a:round/>
            <a:headEnd type="none" w="med" len="med"/>
            <a:tailEnd type="triangle" w="med" len="med"/>
          </a:ln>
        </p:spPr>
      </p:cxnSp>
      <p:sp>
        <p:nvSpPr>
          <p:cNvPr id="190" name="Google Shape;190;p33"/>
          <p:cNvSpPr/>
          <p:nvPr/>
        </p:nvSpPr>
        <p:spPr>
          <a:xfrm>
            <a:off x="10968828" y="4538818"/>
            <a:ext cx="244500" cy="35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3"/>
          <p:cNvSpPr/>
          <p:nvPr/>
        </p:nvSpPr>
        <p:spPr>
          <a:xfrm>
            <a:off x="10968828" y="4987140"/>
            <a:ext cx="244500" cy="35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3" name="Google Shape;193;p33"/>
          <p:cNvCxnSpPr>
            <a:stCxn id="181" idx="1"/>
            <a:endCxn id="176" idx="3"/>
          </p:cNvCxnSpPr>
          <p:nvPr/>
        </p:nvCxnSpPr>
        <p:spPr>
          <a:xfrm flipH="1">
            <a:off x="12861752" y="6729463"/>
            <a:ext cx="1222200" cy="1187700"/>
          </a:xfrm>
          <a:prstGeom prst="bentConnector3">
            <a:avLst>
              <a:gd name="adj1" fmla="val 30106"/>
            </a:avLst>
          </a:prstGeom>
          <a:noFill/>
          <a:ln w="28575" cap="flat" cmpd="sng">
            <a:solidFill>
              <a:schemeClr val="accent1"/>
            </a:solidFill>
            <a:prstDash val="solid"/>
            <a:round/>
            <a:headEnd type="none" w="med" len="med"/>
            <a:tailEnd type="triangle" w="med" len="med"/>
          </a:ln>
        </p:spPr>
      </p:cxnSp>
      <p:sp>
        <p:nvSpPr>
          <p:cNvPr id="195" name="Google Shape;195;p33"/>
          <p:cNvSpPr txBox="1">
            <a:spLocks noGrp="1"/>
          </p:cNvSpPr>
          <p:nvPr>
            <p:ph type="body" idx="1"/>
          </p:nvPr>
        </p:nvSpPr>
        <p:spPr>
          <a:xfrm>
            <a:off x="2245460" y="2049544"/>
            <a:ext cx="16342500" cy="5505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dirty="0"/>
              <a:t>Sample diagram showing eBank application's microservices and their connections.</a:t>
            </a:r>
            <a:endParaRPr dirty="0"/>
          </a:p>
          <a:p>
            <a:pPr marL="0" lvl="0" indent="0" algn="l" rtl="0">
              <a:spcBef>
                <a:spcPts val="0"/>
              </a:spcBef>
              <a:spcAft>
                <a:spcPts val="1600"/>
              </a:spcAft>
              <a:buNone/>
            </a:pPr>
            <a:endParaRPr sz="2600" dirty="0"/>
          </a:p>
        </p:txBody>
      </p:sp>
      <p:sp>
        <p:nvSpPr>
          <p:cNvPr id="194" name="Google Shape;194;p33"/>
          <p:cNvSpPr txBox="1">
            <a:spLocks noGrp="1"/>
          </p:cNvSpPr>
          <p:nvPr>
            <p:ph type="title"/>
          </p:nvPr>
        </p:nvSpPr>
        <p:spPr>
          <a:xfrm>
            <a:off x="914350" y="920500"/>
            <a:ext cx="16342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4. Design microservices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8" name="Google Shape;208;p35"/>
          <p:cNvSpPr txBox="1">
            <a:spLocks noGrp="1"/>
          </p:cNvSpPr>
          <p:nvPr>
            <p:ph type="body" idx="1"/>
          </p:nvPr>
        </p:nvSpPr>
        <p:spPr>
          <a:xfrm>
            <a:off x="1742234" y="2226521"/>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dirty="0"/>
              <a:t>          Sample services and their resources and operations for eBank.</a:t>
            </a:r>
            <a:endParaRPr dirty="0"/>
          </a:p>
        </p:txBody>
      </p:sp>
      <p:sp>
        <p:nvSpPr>
          <p:cNvPr id="206" name="Google Shape;206;p35"/>
          <p:cNvSpPr txBox="1">
            <a:spLocks noGrp="1"/>
          </p:cNvSpPr>
          <p:nvPr>
            <p:ph type="title"/>
          </p:nvPr>
        </p:nvSpPr>
        <p:spPr>
          <a:xfrm>
            <a:off x="914350" y="920500"/>
            <a:ext cx="15821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5. Designing REST APIs</a:t>
            </a:r>
            <a:endParaRPr dirty="0"/>
          </a:p>
        </p:txBody>
      </p:sp>
      <p:graphicFrame>
        <p:nvGraphicFramePr>
          <p:cNvPr id="207" name="Google Shape;207;p35"/>
          <p:cNvGraphicFramePr/>
          <p:nvPr/>
        </p:nvGraphicFramePr>
        <p:xfrm>
          <a:off x="914400" y="3482188"/>
          <a:ext cx="16461525" cy="5728685"/>
        </p:xfrm>
        <a:graphic>
          <a:graphicData uri="http://schemas.openxmlformats.org/drawingml/2006/table">
            <a:tbl>
              <a:tblPr>
                <a:noFill/>
                <a:tableStyleId>{575D0808-BE21-4F33-8C6E-9EA381BA27E4}</a:tableStyleId>
              </a:tblPr>
              <a:tblGrid>
                <a:gridCol w="5487175">
                  <a:extLst>
                    <a:ext uri="{9D8B030D-6E8A-4147-A177-3AD203B41FA5}">
                      <a16:colId xmlns:a16="http://schemas.microsoft.com/office/drawing/2014/main" val="20000"/>
                    </a:ext>
                  </a:extLst>
                </a:gridCol>
                <a:gridCol w="5487175">
                  <a:extLst>
                    <a:ext uri="{9D8B030D-6E8A-4147-A177-3AD203B41FA5}">
                      <a16:colId xmlns:a16="http://schemas.microsoft.com/office/drawing/2014/main" val="20001"/>
                    </a:ext>
                  </a:extLst>
                </a:gridCol>
                <a:gridCol w="5487175">
                  <a:extLst>
                    <a:ext uri="{9D8B030D-6E8A-4147-A177-3AD203B41FA5}">
                      <a16:colId xmlns:a16="http://schemas.microsoft.com/office/drawing/2014/main" val="20002"/>
                    </a:ext>
                  </a:extLst>
                </a:gridCol>
              </a:tblGrid>
              <a:tr h="46762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693425">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 Service</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transactions</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list</a:t>
                      </a:r>
                      <a:endParaRPr sz="2400" i="1">
                        <a:solidFill>
                          <a:schemeClr val="dk1"/>
                        </a:solidFill>
                        <a:latin typeface="Roboto"/>
                        <a:ea typeface="Roboto"/>
                        <a:cs typeface="Roboto"/>
                        <a:sym typeface="Roboto"/>
                      </a:endParaRPr>
                    </a:p>
                    <a:p>
                      <a:pPr marL="0" lvl="0" indent="0" algn="l" rtl="0">
                        <a:spcBef>
                          <a:spcPts val="0"/>
                        </a:spcBef>
                        <a:spcAft>
                          <a:spcPts val="0"/>
                        </a:spcAft>
                        <a:buNone/>
                      </a:pPr>
                      <a:r>
                        <a:rPr lang="en" sz="2400" i="1">
                          <a:solidFill>
                            <a:schemeClr val="dk1"/>
                          </a:solidFill>
                          <a:latin typeface="Roboto"/>
                          <a:ea typeface="Roboto"/>
                          <a:cs typeface="Roboto"/>
                          <a:sym typeface="Roboto"/>
                        </a:rPr>
                        <a:t>deposit</a:t>
                      </a:r>
                      <a:endParaRPr sz="2400" i="1">
                        <a:solidFill>
                          <a:schemeClr val="dk1"/>
                        </a:solidFill>
                        <a:latin typeface="Roboto"/>
                        <a:ea typeface="Roboto"/>
                        <a:cs typeface="Roboto"/>
                        <a:sym typeface="Roboto"/>
                      </a:endParaRPr>
                    </a:p>
                    <a:p>
                      <a:pPr marL="0" lvl="0" indent="0" algn="l" rtl="0">
                        <a:spcBef>
                          <a:spcPts val="0"/>
                        </a:spcBef>
                        <a:spcAft>
                          <a:spcPts val="0"/>
                        </a:spcAft>
                        <a:buNone/>
                      </a:pPr>
                      <a:r>
                        <a:rPr lang="en" sz="2400" i="1">
                          <a:solidFill>
                            <a:schemeClr val="dk1"/>
                          </a:solidFill>
                          <a:latin typeface="Roboto"/>
                          <a:ea typeface="Roboto"/>
                          <a:cs typeface="Roboto"/>
                          <a:sym typeface="Roboto"/>
                        </a:rPr>
                        <a:t>withdraw</a:t>
                      </a:r>
                      <a:endParaRPr sz="2400" i="1">
                        <a:solidFill>
                          <a:schemeClr val="dk1"/>
                        </a:solidFill>
                        <a:latin typeface="Roboto"/>
                        <a:ea typeface="Roboto"/>
                        <a:cs typeface="Roboto"/>
                        <a:sym typeface="Roboto"/>
                      </a:endParaRPr>
                    </a:p>
                    <a:p>
                      <a:pPr marL="0" lvl="0" indent="0" algn="l" rtl="0">
                        <a:spcBef>
                          <a:spcPts val="0"/>
                        </a:spcBef>
                        <a:spcAft>
                          <a:spcPts val="0"/>
                        </a:spcAft>
                        <a:buNone/>
                      </a:pPr>
                      <a:r>
                        <a:rPr lang="en" sz="2400" i="1">
                          <a:solidFill>
                            <a:schemeClr val="dk1"/>
                          </a:solidFill>
                          <a:latin typeface="Roboto"/>
                          <a:ea typeface="Roboto"/>
                          <a:cs typeface="Roboto"/>
                          <a:sym typeface="Roboto"/>
                        </a:rPr>
                        <a:t>transfer</a:t>
                      </a:r>
                      <a:endParaRPr sz="2400" i="1">
                        <a:solidFill>
                          <a:schemeClr val="dk1"/>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693425">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89475">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r h="489475">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dirty="0">
                        <a:latin typeface="Google Sans"/>
                        <a:ea typeface="Google Sans"/>
                        <a:cs typeface="Google Sans"/>
                        <a:sym typeface="Google Sans"/>
                      </a:endParaRPr>
                    </a:p>
                  </a:txBody>
                  <a:tcPr marL="274300" marR="91425" marT="109725" marB="1097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2" name="Google Shape;222;p37"/>
          <p:cNvSpPr txBox="1">
            <a:spLocks noGrp="1"/>
          </p:cNvSpPr>
          <p:nvPr>
            <p:ph type="body" idx="1"/>
          </p:nvPr>
        </p:nvSpPr>
        <p:spPr>
          <a:xfrm>
            <a:off x="1202267" y="2285576"/>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           Sample required storage features  for eBank</a:t>
            </a:r>
            <a:endParaRPr sz="2600" dirty="0"/>
          </a:p>
        </p:txBody>
      </p:sp>
      <p:sp>
        <p:nvSpPr>
          <p:cNvPr id="220" name="Google Shape;220;p37"/>
          <p:cNvSpPr txBox="1">
            <a:spLocks noGrp="1"/>
          </p:cNvSpPr>
          <p:nvPr>
            <p:ph type="title"/>
          </p:nvPr>
        </p:nvSpPr>
        <p:spPr>
          <a:xfrm>
            <a:off x="914350" y="920500"/>
            <a:ext cx="12598450" cy="779612"/>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6. Defining storage characteristics</a:t>
            </a:r>
            <a:endParaRPr/>
          </a:p>
        </p:txBody>
      </p:sp>
      <p:graphicFrame>
        <p:nvGraphicFramePr>
          <p:cNvPr id="221" name="Google Shape;221;p37"/>
          <p:cNvGraphicFramePr/>
          <p:nvPr/>
        </p:nvGraphicFramePr>
        <p:xfrm>
          <a:off x="914400" y="3483864"/>
          <a:ext cx="16460100" cy="5486270"/>
        </p:xfrm>
        <a:graphic>
          <a:graphicData uri="http://schemas.openxmlformats.org/drawingml/2006/table">
            <a:tbl>
              <a:tblPr>
                <a:noFill/>
                <a:tableStyleId>{575D0808-BE21-4F33-8C6E-9EA381BA27E4}</a:tableStyleId>
              </a:tblPr>
              <a:tblGrid>
                <a:gridCol w="2743350">
                  <a:extLst>
                    <a:ext uri="{9D8B030D-6E8A-4147-A177-3AD203B41FA5}">
                      <a16:colId xmlns:a16="http://schemas.microsoft.com/office/drawing/2014/main" val="20000"/>
                    </a:ext>
                  </a:extLst>
                </a:gridCol>
                <a:gridCol w="2743350">
                  <a:extLst>
                    <a:ext uri="{9D8B030D-6E8A-4147-A177-3AD203B41FA5}">
                      <a16:colId xmlns:a16="http://schemas.microsoft.com/office/drawing/2014/main" val="20001"/>
                    </a:ext>
                  </a:extLst>
                </a:gridCol>
                <a:gridCol w="2743350">
                  <a:extLst>
                    <a:ext uri="{9D8B030D-6E8A-4147-A177-3AD203B41FA5}">
                      <a16:colId xmlns:a16="http://schemas.microsoft.com/office/drawing/2014/main" val="20002"/>
                    </a:ext>
                  </a:extLst>
                </a:gridCol>
                <a:gridCol w="2743350">
                  <a:extLst>
                    <a:ext uri="{9D8B030D-6E8A-4147-A177-3AD203B41FA5}">
                      <a16:colId xmlns:a16="http://schemas.microsoft.com/office/drawing/2014/main" val="20003"/>
                    </a:ext>
                  </a:extLst>
                </a:gridCol>
                <a:gridCol w="2743350">
                  <a:extLst>
                    <a:ext uri="{9D8B030D-6E8A-4147-A177-3AD203B41FA5}">
                      <a16:colId xmlns:a16="http://schemas.microsoft.com/office/drawing/2014/main" val="20004"/>
                    </a:ext>
                  </a:extLst>
                </a:gridCol>
                <a:gridCol w="2743350">
                  <a:extLst>
                    <a:ext uri="{9D8B030D-6E8A-4147-A177-3AD203B41FA5}">
                      <a16:colId xmlns:a16="http://schemas.microsoft.com/office/drawing/2014/main" val="20005"/>
                    </a:ext>
                  </a:extLst>
                </a:gridCol>
              </a:tblGrid>
              <a:tr h="139532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Structured or Unstructured</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SQL or NoSQL</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Strong or Eventual Consistency</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Amount of Data (MB, GB, TB, PB, ExB)</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Read only or Read/Write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53750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 Service</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Structured</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SQL</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Strong</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GB</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Read/Write</a:t>
                      </a:r>
                      <a:endParaRPr sz="2400" i="1">
                        <a:solidFill>
                          <a:schemeClr val="dk1"/>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92225">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592225">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592225">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592225">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5"/>
                  </a:ext>
                </a:extLst>
              </a:tr>
              <a:tr h="592225">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TM02900769[[fn=Retrospect]]</Template>
  <TotalTime>34</TotalTime>
  <Words>880</Words>
  <Application>Microsoft Office PowerPoint</Application>
  <PresentationFormat>Custom</PresentationFormat>
  <Paragraphs>249</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Calibri Light</vt:lpstr>
      <vt:lpstr>Roboto</vt:lpstr>
      <vt:lpstr>Roboto Medium</vt:lpstr>
      <vt:lpstr>Calibri</vt:lpstr>
      <vt:lpstr>Google Sans Medium</vt:lpstr>
      <vt:lpstr>Arial</vt:lpstr>
      <vt:lpstr>Google Sans</vt:lpstr>
      <vt:lpstr>Retrospect</vt:lpstr>
      <vt:lpstr>Google Cloud Architect Design and Process for eBank</vt:lpstr>
      <vt:lpstr>eBank</vt:lpstr>
      <vt:lpstr>eBank</vt:lpstr>
      <vt:lpstr>2a. Writing user personas</vt:lpstr>
      <vt:lpstr>2b. Writing user stories</vt:lpstr>
      <vt:lpstr>3. Defining SLIs and SLOs</vt:lpstr>
      <vt:lpstr>4. Design microservices</vt:lpstr>
      <vt:lpstr>5. Designing REST APIs</vt:lpstr>
      <vt:lpstr>6. Defining storage characteristics</vt:lpstr>
      <vt:lpstr>7. Choosing Google Cloud Storage and Data Services</vt:lpstr>
      <vt:lpstr>8a. Defining network characteristics for the services</vt:lpstr>
      <vt:lpstr>8b. Selecting the load balancers for the services</vt:lpstr>
      <vt:lpstr>9. Diagramming eBank’s Network</vt:lpstr>
      <vt:lpstr>10. Designing reliable, scalable applications </vt:lpstr>
      <vt:lpstr>11a. Disaster recovery scenario </vt:lpstr>
      <vt:lpstr>11b. Service disaster recovery scenarios</vt:lpstr>
      <vt:lpstr>11c. Resource disaster recovery plans</vt:lpstr>
      <vt:lpstr>12. Modeling secure Google Cloud services </vt:lpstr>
      <vt:lpstr>13. Cost estimating and planning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Cloud Architect Design and Process for Online Bank</dc:title>
  <dc:creator>Nate Kebede (Nokia)</dc:creator>
  <cp:lastModifiedBy>Nate Kebede (Nokia)</cp:lastModifiedBy>
  <cp:revision>21</cp:revision>
  <dcterms:modified xsi:type="dcterms:W3CDTF">2023-10-12T03:04:13Z</dcterms:modified>
</cp:coreProperties>
</file>